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9" r:id="rId3"/>
    <p:sldId id="270" r:id="rId4"/>
    <p:sldId id="274" r:id="rId5"/>
    <p:sldId id="272" r:id="rId6"/>
    <p:sldId id="268" r:id="rId7"/>
    <p:sldId id="275" r:id="rId8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07"/>
  </p:normalViewPr>
  <p:slideViewPr>
    <p:cSldViewPr snapToGrid="0" snapToObjects="1">
      <p:cViewPr varScale="1">
        <p:scale>
          <a:sx n="116" d="100"/>
          <a:sy n="116" d="100"/>
        </p:scale>
        <p:origin x="416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image4.png>
</file>

<file path=ppt/media/image5.jpeg>
</file>

<file path=ppt/media/image6.jpeg>
</file>

<file path=ppt/media/image7.JP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42E9A9-DE6B-F44F-A6B0-CE32CBEAE70A}" type="datetimeFigureOut">
              <a:rPr kumimoji="1" lang="ko-Kore-KR" altLang="en-US" smtClean="0"/>
              <a:t>2021. 5. 27.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A99804-D70A-BD48-A5ED-05BAEAAB1171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55911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A99804-D70A-BD48-A5ED-05BAEAAB1171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89086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44F7F9-9A28-F24A-ACED-894729B129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02C7E1F-4F28-B44E-90B5-97247745C9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993CB8-1997-384A-A8EE-DB495CCFC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67583-F16D-154E-90DB-BE40FEDBCD00}" type="datetimeFigureOut">
              <a:rPr kumimoji="1" lang="ko-Kore-KR" altLang="en-US" smtClean="0"/>
              <a:t>2021. 5. 27.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EE5613-E011-B64E-8F13-DE5FD886F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05E7E1-C837-9745-92F6-68B41C1BC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C4B1B-5BB4-0E47-AB64-339F239F626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4429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E01F2A-F69E-2243-84AF-21D1F7AF7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3B7121-C6E1-4548-95F0-CA00DDAF45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207C01-64DD-EF45-BD52-AF6199665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67583-F16D-154E-90DB-BE40FEDBCD00}" type="datetimeFigureOut">
              <a:rPr kumimoji="1" lang="ko-Kore-KR" altLang="en-US" smtClean="0"/>
              <a:t>2021. 5. 27.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85F9BF-EA4E-FE4C-8F79-E7A667917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27CFEA-B950-8F45-BA31-DD6D8E2D9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C4B1B-5BB4-0E47-AB64-339F239F626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24225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99B2A0B-BC51-6E4F-89D4-5D03B978FA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1AE154B-0D55-FA49-A138-659D7F02CE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E2D734-7625-CC42-A4FD-F41DFAF4B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67583-F16D-154E-90DB-BE40FEDBCD00}" type="datetimeFigureOut">
              <a:rPr kumimoji="1" lang="ko-Kore-KR" altLang="en-US" smtClean="0"/>
              <a:t>2021. 5. 27.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B511D5-1B11-8E4E-9FFA-366984167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D229BE-19AA-0B49-8CB3-1203B0D2B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C4B1B-5BB4-0E47-AB64-339F239F626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75936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8145FC-C2E3-4C47-B8A2-B10F76D5C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1D1F8F-A387-E64C-986F-DE6F7D7BAC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723475-39D2-034B-AB2D-EFD888603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67583-F16D-154E-90DB-BE40FEDBCD00}" type="datetimeFigureOut">
              <a:rPr kumimoji="1" lang="ko-Kore-KR" altLang="en-US" smtClean="0"/>
              <a:t>2021. 5. 27.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B70457-20A3-DA49-8C2B-9076B6E3B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B8C7B9-976D-5345-AD23-C118215AD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C4B1B-5BB4-0E47-AB64-339F239F626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79250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DD9E6A-F1AA-EC4F-8809-B2FA2393C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F3E45D-615C-D94B-8B60-F62CB7026C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4357AF-D733-E446-9921-61A62CA6EB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67583-F16D-154E-90DB-BE40FEDBCD00}" type="datetimeFigureOut">
              <a:rPr kumimoji="1" lang="ko-Kore-KR" altLang="en-US" smtClean="0"/>
              <a:t>2021. 5. 27.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29CB06-15B5-0E42-8972-E976C7A70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14D6FD-B655-7646-9607-DCC1E653D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C4B1B-5BB4-0E47-AB64-339F239F626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31633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EAD798-33FF-964D-B562-8D9CF98B7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58D332-1469-944B-8B77-F3EB25577D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DE3B56B-09EE-1249-876B-FBE1727EAE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3EDABC-394C-1448-9B5D-67E0910EA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67583-F16D-154E-90DB-BE40FEDBCD00}" type="datetimeFigureOut">
              <a:rPr kumimoji="1" lang="ko-Kore-KR" altLang="en-US" smtClean="0"/>
              <a:t>2021. 5. 27.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1023E0-B85E-0144-9134-281863067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68A21BF-4C90-6143-BE21-233F76181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C4B1B-5BB4-0E47-AB64-339F239F626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5837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9BEF8A-7C6F-0448-9FCC-AFD9E6BF5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9BF9377-0AF3-6D42-BAB0-ACE144421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F06174-2F90-0944-9BF7-9811B8E866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778D3AA-3089-2945-B4D5-F9142C5A47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56B6A88-4493-6941-9A71-AF3F86700A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DF21996-E408-4B47-8464-B953EE8A5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67583-F16D-154E-90DB-BE40FEDBCD00}" type="datetimeFigureOut">
              <a:rPr kumimoji="1" lang="ko-Kore-KR" altLang="en-US" smtClean="0"/>
              <a:t>2021. 5. 27.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1599D12-5D0F-8943-BB8F-8D0E2F51E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47FFDA8-5BBF-844D-B8F2-6034EB75F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C4B1B-5BB4-0E47-AB64-339F239F626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24956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38B43C-3BB5-EE4E-B719-14D2C3D9F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9AEFFD5-BEFF-804B-98FD-FA6A13512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67583-F16D-154E-90DB-BE40FEDBCD00}" type="datetimeFigureOut">
              <a:rPr kumimoji="1" lang="ko-Kore-KR" altLang="en-US" smtClean="0"/>
              <a:t>2021. 5. 27.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343A5D-9384-F144-89CF-B7F78F75C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0640587-AEBD-AD40-8F7D-A16B1A538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C4B1B-5BB4-0E47-AB64-339F239F626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90771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6C9E7D5-36A2-0F4D-8674-F352908C4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67583-F16D-154E-90DB-BE40FEDBCD00}" type="datetimeFigureOut">
              <a:rPr kumimoji="1" lang="ko-Kore-KR" altLang="en-US" smtClean="0"/>
              <a:t>2021. 5. 27.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6CA30D7-787A-CB44-9199-7F7D45D02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C581CA7-F5AA-A74A-8BEF-1E02831F9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C4B1B-5BB4-0E47-AB64-339F239F626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10460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744BFF-F7FF-BB4F-850E-224B890FC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F31150-119F-DD4A-B115-05A6B17945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FC2A08D-BD9B-B34D-98C8-6CA72B3213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A4770F-3861-D948-9B7F-5705D515D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67583-F16D-154E-90DB-BE40FEDBCD00}" type="datetimeFigureOut">
              <a:rPr kumimoji="1" lang="ko-Kore-KR" altLang="en-US" smtClean="0"/>
              <a:t>2021. 5. 27.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716E36-78C2-654C-81BE-D647A4049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4AC1D7B-3277-3540-880E-642D50E0A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C4B1B-5BB4-0E47-AB64-339F239F626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45632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1452D1-6E8A-AA41-B224-21FF52F84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62DE590-6A15-E247-8D20-1A238D3A09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7DE2BF0-B46B-A847-A0FF-674D5F8C45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B1042A-8975-8F46-80E7-D12566653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67583-F16D-154E-90DB-BE40FEDBCD00}" type="datetimeFigureOut">
              <a:rPr kumimoji="1" lang="ko-Kore-KR" altLang="en-US" smtClean="0"/>
              <a:t>2021. 5. 27.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BC0F9D-D974-D149-833C-0D1DF4B688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3F1511-F241-5D47-ADCB-EE355EF04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C4B1B-5BB4-0E47-AB64-339F239F626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15671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3BB41E6-B7A7-1D4D-984F-E457E2607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5A71A76-E9EC-124E-A2CF-DC1DDCF242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64AEA6-0656-2D46-8578-8BF4AFA850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B67583-F16D-154E-90DB-BE40FEDBCD00}" type="datetimeFigureOut">
              <a:rPr kumimoji="1" lang="ko-Kore-KR" altLang="en-US" smtClean="0"/>
              <a:t>2021. 5. 27.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C35649-9A9C-B944-A602-BB16490996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125B80-B19D-C144-BCDD-035669944F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BC4B1B-5BB4-0E47-AB64-339F239F626D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91823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xanadu.com/xanademos/MoeJusteOrigins.html" TargetMode="Externa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hyperlink" Target="http://info.cern.ch/hypertext/WWW/TheProject.html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부제목 3">
            <a:extLst>
              <a:ext uri="{FF2B5EF4-FFF2-40B4-BE49-F238E27FC236}">
                <a16:creationId xmlns:a16="http://schemas.microsoft.com/office/drawing/2014/main" id="{B5F45F76-49A1-3140-9F08-0517A50AE8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95754"/>
            <a:ext cx="9144000" cy="1655762"/>
          </a:xfrm>
        </p:spPr>
        <p:txBody>
          <a:bodyPr/>
          <a:lstStyle/>
          <a:p>
            <a:r>
              <a:rPr lang="en-US" altLang="ko-Kore-KR" sz="4000" dirty="0" err="1"/>
              <a:t>HyperText</a:t>
            </a:r>
            <a:endParaRPr lang="en-US" altLang="ko-Kore-KR" sz="4000" dirty="0"/>
          </a:p>
          <a:p>
            <a:r>
              <a:rPr lang="en-US" altLang="ko-Kore-KR" sz="3600" dirty="0"/>
              <a:t>WWW</a:t>
            </a:r>
          </a:p>
          <a:p>
            <a:endParaRPr lang="ko-Kore-KR" altLang="en-US" dirty="0"/>
          </a:p>
        </p:txBody>
      </p:sp>
      <p:sp>
        <p:nvSpPr>
          <p:cNvPr id="12" name="부제목 3">
            <a:extLst>
              <a:ext uri="{FF2B5EF4-FFF2-40B4-BE49-F238E27FC236}">
                <a16:creationId xmlns:a16="http://schemas.microsoft.com/office/drawing/2014/main" id="{A6427B86-A665-C243-931B-6A5972DDEFC8}"/>
              </a:ext>
            </a:extLst>
          </p:cNvPr>
          <p:cNvSpPr txBox="1">
            <a:spLocks/>
          </p:cNvSpPr>
          <p:nvPr/>
        </p:nvSpPr>
        <p:spPr>
          <a:xfrm>
            <a:off x="3099707" y="4810354"/>
            <a:ext cx="5992586" cy="7304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/>
              <a:t>호서</a:t>
            </a:r>
            <a:r>
              <a:rPr lang="en-US" altLang="ko-KR" sz="2000" dirty="0"/>
              <a:t>MOT_</a:t>
            </a:r>
            <a:r>
              <a:rPr lang="ko-KR" altLang="en-US" sz="2000" dirty="0" err="1"/>
              <a:t>조원호</a:t>
            </a:r>
            <a:endParaRPr lang="en-US" altLang="ko-Kore-KR" sz="2000" dirty="0"/>
          </a:p>
          <a:p>
            <a:endParaRPr lang="ko-Kore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3855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DFDBBC0-82E2-EB46-A2A5-BBE8693984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7877" y="422954"/>
            <a:ext cx="8444364" cy="609600"/>
          </a:xfrm>
        </p:spPr>
        <p:txBody>
          <a:bodyPr>
            <a:normAutofit/>
          </a:bodyPr>
          <a:lstStyle/>
          <a:p>
            <a:pPr algn="l"/>
            <a:r>
              <a:rPr kumimoji="1" lang="en-US" altLang="ko-Kore-KR" sz="2000" dirty="0"/>
              <a:t>1. </a:t>
            </a:r>
            <a:r>
              <a:rPr kumimoji="1" lang="ko-KR" altLang="en-US" sz="2000" dirty="0"/>
              <a:t>하이퍼텍스트</a:t>
            </a:r>
            <a:r>
              <a:rPr kumimoji="1" lang="en-US" altLang="ko-KR" sz="2000" dirty="0"/>
              <a:t>(</a:t>
            </a:r>
            <a:r>
              <a:rPr kumimoji="1" lang="en-US" altLang="ko-Kore-KR" sz="2000" dirty="0" err="1"/>
              <a:t>HyperText</a:t>
            </a:r>
            <a:r>
              <a:rPr kumimoji="1" lang="en-US" altLang="ko-KR" sz="2000" dirty="0"/>
              <a:t>)</a:t>
            </a:r>
            <a:r>
              <a:rPr kumimoji="1" lang="ko-KR" altLang="en-US" sz="2000" dirty="0"/>
              <a:t> 역사</a:t>
            </a:r>
            <a:endParaRPr kumimoji="1" lang="ko-Kore-KR" altLang="en-US" sz="20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9C5499-AFE0-C24E-804F-5835B1CB5C85}"/>
              </a:ext>
            </a:extLst>
          </p:cNvPr>
          <p:cNvSpPr/>
          <p:nvPr/>
        </p:nvSpPr>
        <p:spPr>
          <a:xfrm>
            <a:off x="1411741" y="1032554"/>
            <a:ext cx="10138001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/>
              <a:t>* 1945</a:t>
            </a:r>
            <a:r>
              <a:rPr lang="ko-KR" altLang="en-US" sz="1600" dirty="0"/>
              <a:t>년 </a:t>
            </a:r>
            <a:r>
              <a:rPr lang="en" altLang="ko-Kore-KR" sz="1600" dirty="0" err="1"/>
              <a:t>Vannevar</a:t>
            </a:r>
            <a:r>
              <a:rPr lang="en" altLang="ko-Kore-KR" sz="1600" dirty="0"/>
              <a:t> Bush (2 </a:t>
            </a:r>
            <a:r>
              <a:rPr lang="ko-KR" altLang="en-US" sz="1600" dirty="0" err="1"/>
              <a:t>차세계대전</a:t>
            </a:r>
            <a:r>
              <a:rPr lang="ko-KR" altLang="en-US" sz="1600" dirty="0"/>
              <a:t> 중 루즈벨트 대통령의 과학 고문</a:t>
            </a:r>
            <a:r>
              <a:rPr lang="en-US" altLang="ko-KR" sz="1600" dirty="0"/>
              <a:t>)</a:t>
            </a:r>
            <a:r>
              <a:rPr lang="ko-KR" altLang="en-US" sz="1600" dirty="0"/>
              <a:t>는 </a:t>
            </a:r>
            <a:r>
              <a:rPr lang="en" altLang="ko-Kore-KR" sz="1600" dirty="0" err="1"/>
              <a:t>Memex</a:t>
            </a:r>
            <a:r>
              <a:rPr lang="ko-KR" altLang="en-US" sz="1600" dirty="0" err="1"/>
              <a:t>를</a:t>
            </a:r>
            <a:r>
              <a:rPr lang="ko-KR" altLang="en-US" sz="1600" dirty="0"/>
              <a:t> 제안</a:t>
            </a:r>
            <a:endParaRPr lang="en-US" altLang="ko-KR" sz="1600" dirty="0"/>
          </a:p>
          <a:p>
            <a:r>
              <a:rPr lang="en-US" altLang="ko-KR" sz="1600" dirty="0"/>
              <a:t>* 1965</a:t>
            </a:r>
            <a:r>
              <a:rPr lang="ko-KR" altLang="en-US" sz="1600" dirty="0"/>
              <a:t>년 </a:t>
            </a:r>
            <a:r>
              <a:rPr lang="en" altLang="ko-Kore-KR" sz="1600" dirty="0"/>
              <a:t>Ted Nelson</a:t>
            </a:r>
            <a:r>
              <a:rPr lang="ko-KR" altLang="en-US" sz="1600" dirty="0"/>
              <a:t>이 </a:t>
            </a:r>
            <a:r>
              <a:rPr lang="en-US" altLang="ko-KR" sz="1600" dirty="0"/>
              <a:t>"</a:t>
            </a:r>
            <a:r>
              <a:rPr lang="en" altLang="ko-Kore-KR" sz="1600" dirty="0"/>
              <a:t>Hypertext"</a:t>
            </a:r>
            <a:r>
              <a:rPr lang="ko-KR" altLang="en-US" sz="1600" dirty="0"/>
              <a:t>라는 단어 사용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en-US" altLang="ko-KR" sz="1600" dirty="0"/>
              <a:t>   1967</a:t>
            </a:r>
            <a:r>
              <a:rPr lang="ko-KR" altLang="en-US" sz="1600" dirty="0"/>
              <a:t>년 </a:t>
            </a:r>
            <a:r>
              <a:rPr lang="en" altLang="ko-Kore-KR" sz="1600" dirty="0"/>
              <a:t>Andy van Dam </a:t>
            </a:r>
            <a:r>
              <a:rPr lang="ko-KR" altLang="en-US" sz="1600" dirty="0"/>
              <a:t>등은 </a:t>
            </a:r>
            <a:r>
              <a:rPr lang="ko-KR" altLang="en-US" sz="1600" dirty="0" err="1"/>
              <a:t>하이퍼</a:t>
            </a:r>
            <a:r>
              <a:rPr lang="ko-KR" altLang="en-US" sz="1600" dirty="0"/>
              <a:t> 텍스트 편집 시스템과 </a:t>
            </a:r>
            <a:r>
              <a:rPr lang="en" altLang="ko-Kore-KR" sz="1600" dirty="0"/>
              <a:t>FRESS</a:t>
            </a:r>
            <a:r>
              <a:rPr lang="ko-KR" altLang="en-US" sz="1600" dirty="0" err="1"/>
              <a:t>를</a:t>
            </a:r>
            <a:r>
              <a:rPr lang="ko-KR" altLang="en-US" sz="1600" dirty="0"/>
              <a:t> 구축</a:t>
            </a:r>
            <a:endParaRPr lang="en-US" altLang="ko-KR" sz="1600" dirty="0"/>
          </a:p>
          <a:p>
            <a:r>
              <a:rPr lang="en-US" altLang="ko-KR" sz="1600" dirty="0"/>
              <a:t>   1968</a:t>
            </a:r>
            <a:r>
              <a:rPr lang="ko-KR" altLang="en-US" sz="1600" dirty="0"/>
              <a:t>년 </a:t>
            </a:r>
            <a:r>
              <a:rPr lang="en" altLang="ko-Kore-KR" sz="1600" dirty="0"/>
              <a:t>Doug Engelbart, FJCC</a:t>
            </a:r>
            <a:r>
              <a:rPr lang="ko-KR" altLang="en-US" sz="1600" dirty="0"/>
              <a:t>에서 </a:t>
            </a:r>
            <a:r>
              <a:rPr lang="en" altLang="ko-Kore-KR" sz="1600" dirty="0"/>
              <a:t>NLS </a:t>
            </a:r>
            <a:r>
              <a:rPr lang="ko-KR" altLang="en-US" sz="1600" dirty="0"/>
              <a:t>시스템 시연</a:t>
            </a:r>
            <a:endParaRPr lang="en-US" altLang="ko-KR" sz="1600" dirty="0"/>
          </a:p>
          <a:p>
            <a:r>
              <a:rPr lang="en-US" altLang="ko-KR" sz="1600" dirty="0"/>
              <a:t>   1975</a:t>
            </a:r>
            <a:r>
              <a:rPr lang="ko-KR" altLang="en-US" sz="1600" dirty="0"/>
              <a:t>년</a:t>
            </a:r>
            <a:r>
              <a:rPr lang="en-US" altLang="ko-KR" sz="1600" dirty="0"/>
              <a:t> </a:t>
            </a:r>
            <a:r>
              <a:rPr lang="en" altLang="ko-Kore-KR" sz="1600" dirty="0"/>
              <a:t>CMU</a:t>
            </a:r>
            <a:r>
              <a:rPr lang="ko-KR" altLang="en-US" sz="1600" dirty="0"/>
              <a:t>의 </a:t>
            </a:r>
            <a:r>
              <a:rPr lang="en" altLang="ko-Kore-KR" sz="1600" dirty="0"/>
              <a:t>ZOG (</a:t>
            </a:r>
            <a:r>
              <a:rPr lang="ko-KR" altLang="en-US" sz="1600" dirty="0"/>
              <a:t>현재 </a:t>
            </a:r>
            <a:r>
              <a:rPr lang="en" altLang="ko-Kore-KR" sz="1600" dirty="0"/>
              <a:t>KMS).</a:t>
            </a:r>
          </a:p>
          <a:p>
            <a:r>
              <a:rPr lang="en" altLang="ko-Kore-KR" sz="1600" dirty="0"/>
              <a:t>   1978</a:t>
            </a:r>
            <a:r>
              <a:rPr lang="ko-KR" altLang="en-US" sz="1600" dirty="0"/>
              <a:t>년</a:t>
            </a:r>
            <a:r>
              <a:rPr lang="en-US" altLang="ko-KR" sz="1600" dirty="0"/>
              <a:t> </a:t>
            </a:r>
            <a:r>
              <a:rPr lang="en" altLang="ko-Kore-KR" sz="1600" dirty="0"/>
              <a:t>Aspen Movie Map, </a:t>
            </a:r>
            <a:r>
              <a:rPr lang="ko-KR" altLang="en-US" sz="1600" dirty="0"/>
              <a:t>최초의 </a:t>
            </a:r>
            <a:r>
              <a:rPr lang="ko-KR" altLang="en-US" sz="1600" dirty="0" err="1"/>
              <a:t>하이퍼</a:t>
            </a:r>
            <a:r>
              <a:rPr lang="ko-KR" altLang="en-US" sz="1600" dirty="0"/>
              <a:t> 미디어 비디오 디스크</a:t>
            </a:r>
            <a:r>
              <a:rPr lang="en-US" altLang="ko-KR" sz="1600" dirty="0"/>
              <a:t>, </a:t>
            </a:r>
            <a:r>
              <a:rPr lang="en" altLang="ko-Kore-KR" sz="1600" dirty="0"/>
              <a:t>MIT.</a:t>
            </a:r>
          </a:p>
          <a:p>
            <a:r>
              <a:rPr lang="en" altLang="ko-Kore-KR" sz="1600" dirty="0"/>
              <a:t>   1984</a:t>
            </a:r>
            <a:r>
              <a:rPr lang="ko-KR" altLang="en-US" sz="1600" dirty="0"/>
              <a:t>년</a:t>
            </a:r>
            <a:r>
              <a:rPr lang="en-US" altLang="ko-KR" sz="1600" dirty="0"/>
              <a:t> </a:t>
            </a:r>
            <a:r>
              <a:rPr lang="en" altLang="ko-Kore-KR" sz="1600" dirty="0"/>
              <a:t>Telos</a:t>
            </a:r>
            <a:r>
              <a:rPr lang="ko-KR" altLang="en-US" sz="1600" dirty="0"/>
              <a:t>의 </a:t>
            </a:r>
            <a:r>
              <a:rPr lang="en" altLang="ko-Kore-KR" sz="1600" dirty="0" err="1"/>
              <a:t>Filevision</a:t>
            </a:r>
            <a:r>
              <a:rPr lang="en" altLang="ko-Kore-KR" sz="1600" dirty="0"/>
              <a:t> : Macintosh </a:t>
            </a:r>
            <a:r>
              <a:rPr lang="ko-KR" altLang="en-US" sz="1600" dirty="0"/>
              <a:t>용 </a:t>
            </a:r>
            <a:r>
              <a:rPr lang="ko-KR" altLang="en-US" sz="1600" dirty="0" err="1"/>
              <a:t>하이퍼</a:t>
            </a:r>
            <a:r>
              <a:rPr lang="ko-KR" altLang="en-US" sz="1600" dirty="0"/>
              <a:t> 미디어 데이터베이스</a:t>
            </a:r>
            <a:endParaRPr lang="en-US" altLang="ko-KR" sz="1600" dirty="0"/>
          </a:p>
          <a:p>
            <a:r>
              <a:rPr lang="en-US" altLang="ko-KR" sz="1600" dirty="0"/>
              <a:t>   1985</a:t>
            </a:r>
            <a:r>
              <a:rPr lang="ko-KR" altLang="en-US" sz="1600" dirty="0"/>
              <a:t>년</a:t>
            </a:r>
            <a:r>
              <a:rPr lang="en-US" altLang="ko-KR" sz="1600" dirty="0"/>
              <a:t> </a:t>
            </a:r>
            <a:r>
              <a:rPr lang="en" altLang="ko-Kore-KR" sz="1600" dirty="0"/>
              <a:t>Symbolics Document Examiner, Janet Walker.</a:t>
            </a:r>
          </a:p>
          <a:p>
            <a:r>
              <a:rPr lang="en" altLang="ko-Kore-KR" sz="1600" dirty="0"/>
              <a:t>   1985</a:t>
            </a:r>
            <a:r>
              <a:rPr lang="ko-KR" altLang="en-US" sz="1600" dirty="0"/>
              <a:t>년</a:t>
            </a:r>
            <a:r>
              <a:rPr lang="en-US" altLang="ko-KR" sz="1600" dirty="0"/>
              <a:t> </a:t>
            </a:r>
            <a:r>
              <a:rPr lang="en" altLang="ko-Kore-KR" sz="1600" dirty="0" err="1"/>
              <a:t>InterMedia</a:t>
            </a:r>
            <a:r>
              <a:rPr lang="en" altLang="ko-Kore-KR" sz="1600" dirty="0"/>
              <a:t>, </a:t>
            </a:r>
            <a:r>
              <a:rPr lang="ko-KR" altLang="en-US" sz="1600" dirty="0"/>
              <a:t>브라운 대학교</a:t>
            </a:r>
            <a:r>
              <a:rPr lang="en-US" altLang="ko-KR" sz="1600" dirty="0"/>
              <a:t>, </a:t>
            </a:r>
            <a:r>
              <a:rPr lang="en" altLang="ko-Kore-KR" sz="1600" dirty="0"/>
              <a:t>N. </a:t>
            </a:r>
            <a:r>
              <a:rPr lang="en" altLang="ko-Kore-KR" sz="1600" dirty="0" err="1"/>
              <a:t>Meyrowitz</a:t>
            </a:r>
            <a:endParaRPr lang="en" altLang="ko-Kore-KR" sz="1600" dirty="0"/>
          </a:p>
          <a:p>
            <a:r>
              <a:rPr lang="en" altLang="ko-Kore-KR" sz="1600" dirty="0"/>
              <a:t>   1986</a:t>
            </a:r>
            <a:r>
              <a:rPr lang="ko-KR" altLang="en-US" sz="1600" dirty="0"/>
              <a:t>년 </a:t>
            </a:r>
            <a:r>
              <a:rPr lang="en" altLang="ko-Kore-KR" sz="1600" dirty="0"/>
              <a:t>OWL, </a:t>
            </a:r>
            <a:r>
              <a:rPr lang="ko-KR" altLang="en-US" sz="1600" dirty="0"/>
              <a:t>최초로 널리 사용 가능한 </a:t>
            </a:r>
            <a:r>
              <a:rPr lang="ko-KR" altLang="en-US" sz="1600" dirty="0" err="1"/>
              <a:t>하이퍼</a:t>
            </a:r>
            <a:r>
              <a:rPr lang="ko-KR" altLang="en-US" sz="1600" dirty="0"/>
              <a:t> 텍스트 인 </a:t>
            </a:r>
            <a:r>
              <a:rPr lang="en" altLang="ko-Kore-KR" sz="1600" dirty="0"/>
              <a:t>Guide </a:t>
            </a:r>
            <a:r>
              <a:rPr lang="ko-KR" altLang="en-US" sz="1600" dirty="0"/>
              <a:t>소개</a:t>
            </a:r>
            <a:endParaRPr lang="en-US" altLang="ko-KR" sz="1600" dirty="0"/>
          </a:p>
          <a:p>
            <a:r>
              <a:rPr lang="en-US" altLang="ko-KR" sz="1600" dirty="0"/>
              <a:t>   1987</a:t>
            </a:r>
            <a:r>
              <a:rPr lang="ko-KR" altLang="en-US" sz="1600" dirty="0"/>
              <a:t>년 </a:t>
            </a:r>
            <a:r>
              <a:rPr lang="en" altLang="ko-Kore-KR" sz="1600" dirty="0"/>
              <a:t>Apple</a:t>
            </a:r>
            <a:r>
              <a:rPr lang="ko-KR" altLang="en-US" sz="1600" dirty="0"/>
              <a:t>이 </a:t>
            </a:r>
            <a:r>
              <a:rPr lang="en" altLang="ko-Kore-KR" sz="1600" dirty="0" err="1"/>
              <a:t>Hypercard</a:t>
            </a:r>
            <a:r>
              <a:rPr lang="en" altLang="ko-Kore-KR" sz="1600" dirty="0"/>
              <a:t>, B. Atkinson</a:t>
            </a:r>
            <a:r>
              <a:rPr lang="ko-KR" altLang="en-US" sz="1600" dirty="0"/>
              <a:t>을 소개합니다</a:t>
            </a:r>
            <a:r>
              <a:rPr lang="en-US" altLang="ko-KR" sz="1600" dirty="0"/>
              <a:t>.</a:t>
            </a:r>
          </a:p>
          <a:p>
            <a:r>
              <a:rPr lang="en-US" altLang="ko-KR" sz="1600" dirty="0"/>
              <a:t>   1987</a:t>
            </a:r>
            <a:r>
              <a:rPr lang="ko-KR" altLang="en-US" sz="1600" dirty="0"/>
              <a:t>년 </a:t>
            </a:r>
            <a:r>
              <a:rPr lang="en" altLang="ko-Kore-KR" sz="1600" dirty="0"/>
              <a:t>Hypertext'87 </a:t>
            </a:r>
            <a:r>
              <a:rPr lang="ko-KR" altLang="en-US" sz="1600" dirty="0"/>
              <a:t>워크샵</a:t>
            </a:r>
            <a:r>
              <a:rPr lang="en-US" altLang="ko-KR" sz="1600" dirty="0"/>
              <a:t>1990 </a:t>
            </a:r>
            <a:r>
              <a:rPr lang="ko-KR" altLang="en-US" sz="1600" dirty="0"/>
              <a:t>년</a:t>
            </a:r>
            <a:r>
              <a:rPr lang="en" altLang="ko-Kore-KR" sz="1600" dirty="0"/>
              <a:t>ECHT (</a:t>
            </a:r>
            <a:r>
              <a:rPr lang="ko-KR" altLang="en-US" sz="1600" dirty="0" err="1"/>
              <a:t>하이퍼</a:t>
            </a:r>
            <a:r>
              <a:rPr lang="ko-KR" altLang="en-US" sz="1600" dirty="0"/>
              <a:t> 텍스트에 관한 유럽 컨퍼런스</a:t>
            </a:r>
            <a:r>
              <a:rPr lang="en-US" altLang="ko-KR" sz="1600" dirty="0"/>
              <a:t>)</a:t>
            </a:r>
          </a:p>
          <a:p>
            <a:endParaRPr lang="en-US" altLang="ko-KR" sz="1600" dirty="0"/>
          </a:p>
          <a:p>
            <a:r>
              <a:rPr lang="en-US" altLang="ko-KR" sz="1600" dirty="0"/>
              <a:t>* 1989</a:t>
            </a:r>
            <a:r>
              <a:rPr lang="ko-KR" altLang="en-US" sz="1600" dirty="0"/>
              <a:t>년 </a:t>
            </a:r>
            <a:r>
              <a:rPr lang="en-US" altLang="ko-KR" sz="1600" dirty="0"/>
              <a:t>3</a:t>
            </a:r>
            <a:r>
              <a:rPr lang="ko-KR" altLang="en-US" sz="1600" dirty="0"/>
              <a:t>월 </a:t>
            </a:r>
            <a:r>
              <a:rPr lang="en-US" altLang="ko-KR" sz="1600" dirty="0"/>
              <a:t>12</a:t>
            </a:r>
            <a:r>
              <a:rPr lang="ko-KR" altLang="en-US" sz="1600" dirty="0"/>
              <a:t>일</a:t>
            </a:r>
            <a:r>
              <a:rPr lang="en-US" altLang="ko-KR" sz="1600" dirty="0"/>
              <a:t>, </a:t>
            </a:r>
            <a:r>
              <a:rPr lang="en" altLang="ko-Kore-KR" sz="1600" dirty="0"/>
              <a:t>WWW</a:t>
            </a:r>
            <a:r>
              <a:rPr lang="en-US" altLang="ko-KR" sz="1600" dirty="0"/>
              <a:t>(World</a:t>
            </a:r>
            <a:r>
              <a:rPr lang="ko-KR" altLang="en-US" sz="1600" dirty="0"/>
              <a:t> </a:t>
            </a:r>
            <a:r>
              <a:rPr lang="en-US" altLang="ko-KR" sz="1600" dirty="0"/>
              <a:t>Wide</a:t>
            </a:r>
            <a:r>
              <a:rPr lang="ko-KR" altLang="en-US" sz="1600" dirty="0"/>
              <a:t> </a:t>
            </a:r>
            <a:r>
              <a:rPr lang="en-US" altLang="ko-KR" sz="1600" dirty="0"/>
              <a:t>Web)</a:t>
            </a:r>
            <a:r>
              <a:rPr lang="ko-KR" altLang="en-US" sz="1600" dirty="0"/>
              <a:t> 발명</a:t>
            </a:r>
          </a:p>
          <a:p>
            <a:endParaRPr lang="en-US" altLang="ko-KR" sz="1600" dirty="0">
              <a:latin typeface="+mn-ea"/>
            </a:endParaRPr>
          </a:p>
          <a:p>
            <a:endParaRPr lang="en-US" altLang="ko-KR" sz="1600" dirty="0"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BF8B9-81F0-824A-973C-92621183E383}"/>
              </a:ext>
            </a:extLst>
          </p:cNvPr>
          <p:cNvSpPr txBox="1"/>
          <p:nvPr/>
        </p:nvSpPr>
        <p:spPr>
          <a:xfrm>
            <a:off x="9622066" y="6611779"/>
            <a:ext cx="25699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+mn-ea"/>
              </a:rPr>
              <a:t>http://</a:t>
            </a:r>
            <a:r>
              <a:rPr lang="en-US" altLang="ko-KR" sz="1000" dirty="0" err="1">
                <a:latin typeface="+mn-ea"/>
              </a:rPr>
              <a:t>info.cern.ch</a:t>
            </a:r>
            <a:r>
              <a:rPr lang="en-US" altLang="ko-KR" sz="1000" dirty="0">
                <a:latin typeface="+mn-ea"/>
              </a:rPr>
              <a:t>/hypertext/</a:t>
            </a:r>
            <a:r>
              <a:rPr lang="en-US" altLang="ko-KR" sz="1000" dirty="0" err="1">
                <a:latin typeface="+mn-ea"/>
              </a:rPr>
              <a:t>History.html</a:t>
            </a:r>
            <a:endParaRPr lang="en-US" altLang="ko-KR" sz="1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8805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DFDBBC0-82E2-EB46-A2A5-BBE8693984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7876" y="422954"/>
            <a:ext cx="10100346" cy="609600"/>
          </a:xfrm>
        </p:spPr>
        <p:txBody>
          <a:bodyPr>
            <a:normAutofit/>
          </a:bodyPr>
          <a:lstStyle/>
          <a:p>
            <a:pPr algn="l"/>
            <a:r>
              <a:rPr kumimoji="1" lang="en-US" altLang="ko-Kore-KR" sz="2000" dirty="0"/>
              <a:t>2. </a:t>
            </a:r>
            <a:r>
              <a:rPr lang="ko-KR" altLang="en-US" sz="2000" dirty="0" err="1"/>
              <a:t>버니바</a:t>
            </a:r>
            <a:r>
              <a:rPr lang="ko-KR" altLang="en-US" sz="2000" dirty="0"/>
              <a:t> 부시</a:t>
            </a:r>
            <a:r>
              <a:rPr lang="en-US" altLang="ko-KR" sz="2000" dirty="0"/>
              <a:t>(</a:t>
            </a:r>
            <a:r>
              <a:rPr lang="ko-KR" altLang="en-US" sz="2000" dirty="0"/>
              <a:t>미국 </a:t>
            </a:r>
            <a:r>
              <a:rPr lang="en" altLang="ko-Kore-KR" sz="2000" dirty="0" err="1"/>
              <a:t>Vanevar</a:t>
            </a:r>
            <a:r>
              <a:rPr lang="en" altLang="ko-Kore-KR" sz="2000" dirty="0"/>
              <a:t> Bush, 1890-1974)</a:t>
            </a:r>
            <a:r>
              <a:rPr kumimoji="1" lang="ko-KR" altLang="en-US" sz="2000" dirty="0"/>
              <a:t> 의 </a:t>
            </a:r>
            <a:r>
              <a:rPr lang="ko-KR" altLang="en-US" sz="2000" dirty="0"/>
              <a:t>기억확장장치</a:t>
            </a:r>
            <a:r>
              <a:rPr lang="en-US" altLang="ko-KR" sz="2000" dirty="0"/>
              <a:t>(</a:t>
            </a:r>
            <a:r>
              <a:rPr lang="en" altLang="ko-Kore-KR" sz="2000" dirty="0"/>
              <a:t>Memory Extender, </a:t>
            </a:r>
            <a:r>
              <a:rPr lang="en" altLang="ko-Kore-KR" sz="2000" dirty="0" err="1"/>
              <a:t>Memex</a:t>
            </a:r>
            <a:r>
              <a:rPr lang="en" altLang="ko-Kore-KR" sz="2000" dirty="0"/>
              <a:t>)</a:t>
            </a:r>
            <a:endParaRPr lang="en-US" altLang="ko-KR" sz="20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9C5499-AFE0-C24E-804F-5835B1CB5C85}"/>
              </a:ext>
            </a:extLst>
          </p:cNvPr>
          <p:cNvSpPr/>
          <p:nvPr/>
        </p:nvSpPr>
        <p:spPr>
          <a:xfrm>
            <a:off x="5562600" y="923240"/>
            <a:ext cx="6324599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dirty="0"/>
          </a:p>
          <a:p>
            <a:r>
              <a:rPr lang="en-US" altLang="ko-KR" sz="1400" dirty="0"/>
              <a:t>1945</a:t>
            </a:r>
            <a:r>
              <a:rPr lang="ko-KR" altLang="en-US" sz="1400" dirty="0"/>
              <a:t>년 </a:t>
            </a:r>
            <a:r>
              <a:rPr lang="en-US" altLang="ko-KR" sz="1400" dirty="0"/>
              <a:t>2</a:t>
            </a:r>
            <a:r>
              <a:rPr lang="ko-KR" altLang="en-US" sz="1400" dirty="0"/>
              <a:t>차세계대전이 끝나는 당시의 과학이 세상에 대한 이해보다 파괴를 지향하는 것을 </a:t>
            </a:r>
            <a:r>
              <a:rPr lang="ko-KR" altLang="en-US" sz="1400" strike="sngStrike" dirty="0"/>
              <a:t>안타깝게</a:t>
            </a:r>
            <a:r>
              <a:rPr lang="ko-KR" altLang="en-US" sz="1400" dirty="0"/>
              <a:t> 바라본 </a:t>
            </a:r>
            <a:r>
              <a:rPr lang="en-US" altLang="ko-KR" sz="1400" dirty="0"/>
              <a:t>MIT</a:t>
            </a:r>
            <a:r>
              <a:rPr lang="ko-KR" altLang="en-US" sz="1400" dirty="0"/>
              <a:t>교수</a:t>
            </a:r>
            <a:r>
              <a:rPr lang="en-US" altLang="ko-KR" sz="1400" dirty="0"/>
              <a:t> </a:t>
            </a:r>
            <a:r>
              <a:rPr lang="ko-KR" altLang="en-US" sz="1400" dirty="0" err="1"/>
              <a:t>버니바</a:t>
            </a:r>
            <a:r>
              <a:rPr lang="ko-KR" altLang="en-US" sz="1400" dirty="0"/>
              <a:t> 부시가</a:t>
            </a:r>
            <a:endParaRPr lang="en-US" altLang="ko-KR" sz="1400" dirty="0"/>
          </a:p>
          <a:p>
            <a:r>
              <a:rPr lang="ko-KR" altLang="en-US" sz="1400" dirty="0"/>
              <a:t> ‘마치 우리가 생각하는 것처럼</a:t>
            </a:r>
            <a:r>
              <a:rPr lang="en-US" altLang="ko-KR" sz="1400" dirty="0"/>
              <a:t>(</a:t>
            </a:r>
            <a:r>
              <a:rPr lang="en" altLang="ko-Kore-KR" sz="1400" dirty="0"/>
              <a:t>As we may think)</a:t>
            </a:r>
            <a:r>
              <a:rPr lang="ko-KR" altLang="en-US" sz="1400" dirty="0"/>
              <a:t> </a:t>
            </a:r>
            <a:r>
              <a:rPr lang="en-US" altLang="ko-KR" sz="1400" dirty="0"/>
              <a:t>‘</a:t>
            </a:r>
            <a:r>
              <a:rPr lang="ko-KR" altLang="en-US" sz="1400" dirty="0"/>
              <a:t>이라는 글을 한 언론에 기고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-</a:t>
            </a:r>
            <a:r>
              <a:rPr lang="ko-KR" altLang="en-US" sz="1400" dirty="0"/>
              <a:t> 그 당시 지식과 정보의 양이 폭발적으로 늘어나는데</a:t>
            </a:r>
            <a:r>
              <a:rPr lang="en-US" altLang="ko-KR" sz="1400" dirty="0"/>
              <a:t>, </a:t>
            </a:r>
          </a:p>
          <a:p>
            <a:r>
              <a:rPr lang="ko-KR" altLang="en-US" sz="1400" dirty="0"/>
              <a:t>이를 체계적으로 기록하고 정리하고 사용할 수 있는 기술이 준비되어 있지 않은 것을 지적하고</a:t>
            </a:r>
            <a:r>
              <a:rPr lang="en-US" altLang="ko-KR" sz="1400" dirty="0"/>
              <a:t>,</a:t>
            </a:r>
            <a:r>
              <a:rPr lang="ko-KR" altLang="en-US" sz="1400" dirty="0"/>
              <a:t> </a:t>
            </a:r>
            <a:r>
              <a:rPr lang="ko-KR" altLang="en-US" sz="1400" dirty="0" err="1"/>
              <a:t>미래기술로</a:t>
            </a:r>
            <a:r>
              <a:rPr lang="ko-KR" altLang="en-US" sz="1400" dirty="0"/>
              <a:t>  </a:t>
            </a:r>
            <a:r>
              <a:rPr lang="ko-KR" altLang="en-US" sz="1400" dirty="0" err="1"/>
              <a:t>메멕스</a:t>
            </a:r>
            <a:r>
              <a:rPr lang="en-US" altLang="ko-KR" sz="1400" dirty="0"/>
              <a:t>(</a:t>
            </a:r>
            <a:r>
              <a:rPr lang="en-US" altLang="ko-KR" sz="1400" dirty="0" err="1"/>
              <a:t>memex</a:t>
            </a:r>
            <a:r>
              <a:rPr lang="en-US" altLang="ko-KR" sz="1400" dirty="0"/>
              <a:t>)</a:t>
            </a:r>
            <a:r>
              <a:rPr lang="ko-KR" altLang="en-US" sz="1400" dirty="0"/>
              <a:t>라는 </a:t>
            </a:r>
            <a:r>
              <a:rPr lang="ko-KR" altLang="en-US" sz="1400" dirty="0" err="1"/>
              <a:t>가상장치를</a:t>
            </a:r>
            <a:r>
              <a:rPr lang="ko-KR" altLang="en-US" sz="1400" dirty="0"/>
              <a:t> 만들 것을 제안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-</a:t>
            </a:r>
            <a:r>
              <a:rPr lang="ko-KR" altLang="en-US" sz="1400" dirty="0"/>
              <a:t> 그가 생각한 ‘</a:t>
            </a:r>
            <a:r>
              <a:rPr lang="ko-KR" altLang="en-US" sz="1400" dirty="0" err="1"/>
              <a:t>메멕스’는</a:t>
            </a:r>
            <a:r>
              <a:rPr lang="ko-KR" altLang="en-US" sz="1400" dirty="0"/>
              <a:t> 인류가 가지고 있는 정보를 한데 모아서 누구나가 언제나 쉽게 접근할 수 있게 하자</a:t>
            </a:r>
            <a:r>
              <a:rPr lang="en-US" altLang="ko-KR" sz="1400" dirty="0"/>
              <a:t>. </a:t>
            </a:r>
            <a:r>
              <a:rPr lang="ko-KR" altLang="en-US" sz="1400" dirty="0"/>
              <a:t>인류가 가지고 있고</a:t>
            </a:r>
            <a:r>
              <a:rPr lang="en-US" altLang="ko-KR" sz="1400" dirty="0"/>
              <a:t>, </a:t>
            </a:r>
            <a:r>
              <a:rPr lang="ko-KR" altLang="en-US" sz="1400" dirty="0"/>
              <a:t>발견한 것을 어딘가에 축적하여 유용하게 쓰자고 주장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-</a:t>
            </a:r>
            <a:r>
              <a:rPr lang="ko-KR" altLang="en-US" sz="1400" dirty="0"/>
              <a:t> 인간의 두뇌 밖에 있는 자료를  이용할 때에도 “마치 우리가 생각하는 것처럼” 한 가지 생각 속에서 순간적으로 다른 생각과 이어지는</a:t>
            </a:r>
            <a:r>
              <a:rPr lang="en-US" altLang="ko-KR" sz="1400" dirty="0"/>
              <a:t>,</a:t>
            </a:r>
            <a:r>
              <a:rPr lang="ko-KR" altLang="en-US" sz="1400" dirty="0"/>
              <a:t> 즉각적인 연상의 실마리를 좇아 지식과 정보를 찾아갈 수 있다면 얼마나 효과적일까</a:t>
            </a:r>
            <a:r>
              <a:rPr lang="en-US" altLang="ko-KR" sz="1400" dirty="0"/>
              <a:t>?</a:t>
            </a:r>
            <a:r>
              <a:rPr lang="ko-KR" altLang="en-US" sz="1400" dirty="0"/>
              <a:t> 어떠한 기계적 장치가 자신의 꿈을 현실화할 수 있을 것으로 기대</a:t>
            </a:r>
            <a:endParaRPr lang="en-US" altLang="ko-KR" sz="1400" dirty="0">
              <a:latin typeface="+mn-ea"/>
            </a:endParaRPr>
          </a:p>
          <a:p>
            <a:endParaRPr lang="en-US" altLang="ko-KR" sz="1400" dirty="0"/>
          </a:p>
          <a:p>
            <a:r>
              <a:rPr lang="en-US" altLang="ko-KR" sz="1400" dirty="0"/>
              <a:t>-</a:t>
            </a:r>
            <a:r>
              <a:rPr lang="ko-KR" altLang="en-US" sz="1400" dirty="0"/>
              <a:t> 독자가 문서에 의견</a:t>
            </a:r>
            <a:r>
              <a:rPr lang="en-US" altLang="ko-KR" sz="1400" dirty="0"/>
              <a:t>(</a:t>
            </a:r>
            <a:r>
              <a:rPr lang="en" altLang="ko-KR" sz="1400" dirty="0"/>
              <a:t>comment)</a:t>
            </a:r>
            <a:r>
              <a:rPr lang="ko-KR" altLang="en-US" sz="1400" dirty="0"/>
              <a:t>을 덧붙이게 하고</a:t>
            </a:r>
            <a:r>
              <a:rPr lang="en-US" altLang="ko-KR" sz="1400" dirty="0"/>
              <a:t>, </a:t>
            </a:r>
            <a:r>
              <a:rPr lang="ko-KR" altLang="en-US" sz="1400" dirty="0"/>
              <a:t>문서 간의 연관 관계를 정리해</a:t>
            </a:r>
            <a:r>
              <a:rPr lang="en-US" altLang="ko-KR" sz="1400" dirty="0"/>
              <a:t> </a:t>
            </a:r>
            <a:r>
              <a:rPr lang="ko-KR" altLang="en-US" sz="1400" dirty="0"/>
              <a:t>두었다가</a:t>
            </a:r>
            <a:r>
              <a:rPr lang="en-US" altLang="ko-KR" sz="1400" dirty="0"/>
              <a:t>, </a:t>
            </a:r>
            <a:r>
              <a:rPr lang="ko-KR" altLang="en-US" sz="1400" dirty="0"/>
              <a:t>후에 다른 사람이 해당 문서를 열람할 때 그 의견과 함께 관련된 문서를 동시에 볼 수 있는 시스템을 구상</a:t>
            </a:r>
            <a:endParaRPr lang="en-US" altLang="ko-KR" sz="14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8EE67CF-6798-D143-A3A9-9C7137D321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162" y="2841352"/>
            <a:ext cx="4898897" cy="3441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Vannevar Bush, ca. 1940–44">
            <a:extLst>
              <a:ext uri="{FF2B5EF4-FFF2-40B4-BE49-F238E27FC236}">
                <a16:creationId xmlns:a16="http://schemas.microsoft.com/office/drawing/2014/main" id="{6A743CD1-604B-0D4E-8828-415EF70828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6172" y="873486"/>
            <a:ext cx="2428875" cy="1910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2523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DFDBBC0-82E2-EB46-A2A5-BBE8693984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7876" y="422954"/>
            <a:ext cx="9447733" cy="609600"/>
          </a:xfrm>
        </p:spPr>
        <p:txBody>
          <a:bodyPr>
            <a:normAutofit/>
          </a:bodyPr>
          <a:lstStyle/>
          <a:p>
            <a:pPr algn="l"/>
            <a:r>
              <a:rPr kumimoji="1" lang="en-US" altLang="ko-KR" sz="2000" dirty="0"/>
              <a:t>3</a:t>
            </a:r>
            <a:r>
              <a:rPr kumimoji="1" lang="en-US" altLang="ko-Kore-KR" sz="2000" dirty="0"/>
              <a:t>. </a:t>
            </a:r>
            <a:r>
              <a:rPr kumimoji="1" lang="ko-KR" altLang="en-US" sz="2000" dirty="0" err="1"/>
              <a:t>테드</a:t>
            </a:r>
            <a:r>
              <a:rPr kumimoji="1" lang="ko-KR" altLang="en-US" sz="2000" dirty="0"/>
              <a:t> 넬슨</a:t>
            </a:r>
            <a:r>
              <a:rPr lang="en-US" altLang="ko-KR" sz="2000" dirty="0"/>
              <a:t>(</a:t>
            </a:r>
            <a:r>
              <a:rPr lang="ko-KR" altLang="en-US" sz="2000" dirty="0"/>
              <a:t>미국 </a:t>
            </a:r>
            <a:r>
              <a:rPr lang="en-US" altLang="ko-KR" sz="2000" dirty="0"/>
              <a:t>Theodor Holm Nelson, 1937-</a:t>
            </a:r>
            <a:r>
              <a:rPr lang="ko-KR" altLang="en-US" sz="2000" dirty="0"/>
              <a:t> </a:t>
            </a:r>
            <a:r>
              <a:rPr lang="en" altLang="ko-Kore-KR" sz="2000" dirty="0"/>
              <a:t>)</a:t>
            </a:r>
            <a:r>
              <a:rPr kumimoji="1" lang="ko-KR" altLang="en-US" sz="2000" dirty="0"/>
              <a:t> 의 </a:t>
            </a:r>
            <a:r>
              <a:rPr kumimoji="1" lang="en-US" altLang="ko-KR" sz="2000" dirty="0"/>
              <a:t>Hypertext</a:t>
            </a:r>
            <a:endParaRPr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828AECE-4D42-8A4A-8451-B9BEAEAC4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916" y="2884418"/>
            <a:ext cx="4980290" cy="265541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E9108FB-2ACA-0742-ADFA-6A17073EA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6225" y="798877"/>
            <a:ext cx="6195775" cy="3420584"/>
          </a:xfrm>
          <a:prstGeom prst="rect">
            <a:avLst/>
          </a:prstGeom>
        </p:spPr>
      </p:pic>
      <p:pic>
        <p:nvPicPr>
          <p:cNvPr id="13" name="Picture 2" descr="테드 넬슨">
            <a:extLst>
              <a:ext uri="{FF2B5EF4-FFF2-40B4-BE49-F238E27FC236}">
                <a16:creationId xmlns:a16="http://schemas.microsoft.com/office/drawing/2014/main" id="{ED13EC9D-8971-E440-8DFE-A60629CE7D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916" y="919871"/>
            <a:ext cx="2203563" cy="1613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0CF31573-2463-3D4E-B93A-F22408101B50}"/>
              </a:ext>
            </a:extLst>
          </p:cNvPr>
          <p:cNvSpPr/>
          <p:nvPr/>
        </p:nvSpPr>
        <p:spPr>
          <a:xfrm>
            <a:off x="6844521" y="4341310"/>
            <a:ext cx="42059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 err="1"/>
              <a:t>재나두</a:t>
            </a:r>
            <a:r>
              <a:rPr lang="en-US" altLang="ko-KR" sz="1400" dirty="0"/>
              <a:t>(Xanadu)</a:t>
            </a:r>
            <a:r>
              <a:rPr lang="ko-KR" altLang="en-US" sz="1400" dirty="0"/>
              <a:t> 프로젝트</a:t>
            </a:r>
            <a:endParaRPr lang="en-US" altLang="ko-KR" sz="1400" dirty="0"/>
          </a:p>
          <a:p>
            <a:r>
              <a:rPr lang="en-US" altLang="ko-KR" sz="1400" dirty="0"/>
              <a:t>-</a:t>
            </a:r>
            <a:r>
              <a:rPr lang="ko-KR" altLang="en-US" sz="1400" dirty="0"/>
              <a:t> 전세계 사람들이 남긴 기록</a:t>
            </a:r>
            <a:r>
              <a:rPr lang="en-US" altLang="ko-KR" sz="1400" dirty="0"/>
              <a:t>,</a:t>
            </a:r>
            <a:r>
              <a:rPr lang="ko-KR" altLang="en-US" sz="1400" dirty="0"/>
              <a:t> 문서의 세계</a:t>
            </a:r>
            <a:endParaRPr lang="en-US" altLang="ko-KR" sz="1400" dirty="0"/>
          </a:p>
          <a:p>
            <a:r>
              <a:rPr lang="en-US" altLang="ko-KR" sz="1400" dirty="0"/>
              <a:t>-</a:t>
            </a:r>
            <a:r>
              <a:rPr lang="ko-KR" altLang="en-US" sz="1400" dirty="0"/>
              <a:t> </a:t>
            </a:r>
            <a:r>
              <a:rPr lang="en-US" altLang="ko-KR" sz="1400" dirty="0"/>
              <a:t>1960</a:t>
            </a:r>
            <a:r>
              <a:rPr lang="ko-KR" altLang="en-US" sz="1400" dirty="0"/>
              <a:t>년부터 진행중인</a:t>
            </a:r>
            <a:r>
              <a:rPr lang="en-US" altLang="ko-KR" sz="1400" dirty="0"/>
              <a:t>,</a:t>
            </a:r>
            <a:r>
              <a:rPr lang="ko-KR" altLang="en-US" sz="1400" dirty="0"/>
              <a:t> 완성되지 않은 </a:t>
            </a:r>
            <a:r>
              <a:rPr lang="ko-KR" altLang="en-US" sz="1400" dirty="0" err="1"/>
              <a:t>프로토타입</a:t>
            </a:r>
            <a:endParaRPr lang="en-US" altLang="ko-KR" sz="1400" dirty="0"/>
          </a:p>
          <a:p>
            <a:r>
              <a:rPr lang="en-US" altLang="ko-KR" sz="1400" dirty="0">
                <a:hlinkClick r:id="rId5"/>
              </a:rPr>
              <a:t>https://xanadu.com/xanademos/MoeJusteOrigins.html</a:t>
            </a:r>
            <a:endParaRPr lang="en-US" altLang="ko-KR" sz="14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0C7C3C7-7DCF-3040-A489-B9E3670530A8}"/>
              </a:ext>
            </a:extLst>
          </p:cNvPr>
          <p:cNvSpPr/>
          <p:nvPr/>
        </p:nvSpPr>
        <p:spPr>
          <a:xfrm>
            <a:off x="399916" y="5537354"/>
            <a:ext cx="6143625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/>
              <a:t>웹에서는 불가능</a:t>
            </a:r>
            <a:endParaRPr lang="en-US" altLang="ko-KR" sz="1400" dirty="0"/>
          </a:p>
          <a:p>
            <a:r>
              <a:rPr lang="en-US" altLang="ko-KR" sz="1400" dirty="0"/>
              <a:t>World Wide Web</a:t>
            </a:r>
            <a:r>
              <a:rPr lang="ko-KR" altLang="en-US" sz="1400" dirty="0"/>
              <a:t>은 우리의 개념인 </a:t>
            </a:r>
            <a:r>
              <a:rPr lang="en-US" altLang="ko-KR" sz="1400" dirty="0"/>
              <a:t>"</a:t>
            </a:r>
            <a:r>
              <a:rPr lang="ko-KR" altLang="en-US" sz="1400" dirty="0"/>
              <a:t>하이퍼링크</a:t>
            </a:r>
            <a:r>
              <a:rPr lang="en-US" altLang="ko-KR" sz="1400" dirty="0"/>
              <a:t>"</a:t>
            </a:r>
            <a:r>
              <a:rPr lang="ko-KR" altLang="en-US" sz="1400" dirty="0"/>
              <a:t>의 일부를 취하고 가시적인 상호연결 </a:t>
            </a:r>
            <a:r>
              <a:rPr lang="en-US" altLang="ko-KR" sz="1400" dirty="0"/>
              <a:t>(</a:t>
            </a:r>
            <a:r>
              <a:rPr lang="ko-KR" altLang="en-US" sz="1400" dirty="0"/>
              <a:t>당신이 어디로 가는지 볼 수 있게 해줄 것입니다</a:t>
            </a:r>
            <a:r>
              <a:rPr lang="en-US" altLang="ko-KR" sz="1400" dirty="0"/>
              <a:t>)</a:t>
            </a:r>
            <a:r>
              <a:rPr lang="ko-KR" altLang="en-US" sz="1400" dirty="0"/>
              <a:t>을 생략했습니다</a:t>
            </a:r>
            <a:r>
              <a:rPr lang="en-US" altLang="ko-KR" sz="1400" dirty="0"/>
              <a:t>. </a:t>
            </a:r>
            <a:r>
              <a:rPr lang="ko-KR" altLang="en-US" sz="1400" b="1" dirty="0"/>
              <a:t>그</a:t>
            </a:r>
            <a:r>
              <a:rPr lang="ko-KR" altLang="en-US" sz="1400" dirty="0"/>
              <a:t>가 문서 형식에서 허용한 표준화는 </a:t>
            </a:r>
            <a:r>
              <a:rPr lang="ko-KR" altLang="en-US" sz="1400" dirty="0" err="1"/>
              <a:t>점프링크만</a:t>
            </a:r>
            <a:r>
              <a:rPr lang="ko-KR" altLang="en-US" sz="1400" dirty="0"/>
              <a:t> 허용했고</a:t>
            </a:r>
            <a:r>
              <a:rPr lang="en-US" altLang="ko-KR" sz="1400" dirty="0"/>
              <a:t>, </a:t>
            </a:r>
            <a:r>
              <a:rPr lang="ko-KR" altLang="en-US" sz="1400" dirty="0"/>
              <a:t>그들 사이에 눈에 띄는 다리가 없었습니다</a:t>
            </a:r>
            <a:r>
              <a:rPr lang="en-US" altLang="ko-KR" sz="1400" dirty="0"/>
              <a:t>.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1D28123-0E38-0A40-BB66-FECFA04F0831}"/>
              </a:ext>
            </a:extLst>
          </p:cNvPr>
          <p:cNvSpPr/>
          <p:nvPr/>
        </p:nvSpPr>
        <p:spPr>
          <a:xfrm>
            <a:off x="2603479" y="870257"/>
            <a:ext cx="401351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/>
              <a:t>옥스퍼드 사회학자</a:t>
            </a:r>
            <a:r>
              <a:rPr lang="en-US" altLang="ko-KR" sz="1400" dirty="0"/>
              <a:t>,</a:t>
            </a:r>
            <a:r>
              <a:rPr lang="ko-KR" altLang="en-US" sz="1400" dirty="0"/>
              <a:t> 철학자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dirty="0" err="1"/>
              <a:t>하이퍼</a:t>
            </a:r>
            <a:r>
              <a:rPr lang="ko-KR" altLang="en-US" sz="1400" dirty="0"/>
              <a:t> 텍스트는 </a:t>
            </a:r>
            <a:endParaRPr lang="en-US" altLang="ko-KR" sz="1400" dirty="0"/>
          </a:p>
          <a:p>
            <a:r>
              <a:rPr lang="ko-KR" altLang="en-US" sz="1400" dirty="0"/>
              <a:t>  선형으로 제한되지 않는 텍스트</a:t>
            </a:r>
            <a:endParaRPr lang="en-US" altLang="ko-KR" sz="1400" dirty="0"/>
          </a:p>
          <a:p>
            <a:r>
              <a:rPr lang="ko-KR" altLang="en-US" sz="1400" dirty="0"/>
              <a:t>  다른 텍스트에 대한 링크를 포함하는 텍스트</a:t>
            </a:r>
            <a:endParaRPr lang="en-US" altLang="ko-KR" sz="1400" dirty="0"/>
          </a:p>
          <a:p>
            <a:r>
              <a:rPr lang="ko-KR" altLang="en-US" sz="1400" dirty="0" err="1"/>
              <a:t>하이퍼</a:t>
            </a:r>
            <a:r>
              <a:rPr lang="ko-KR" altLang="en-US" sz="1400" dirty="0"/>
              <a:t> 미디어는</a:t>
            </a:r>
            <a:endParaRPr lang="en-US" altLang="ko-KR" sz="1400" dirty="0"/>
          </a:p>
          <a:p>
            <a:r>
              <a:rPr lang="ko-KR" altLang="en-US" sz="1400" dirty="0"/>
              <a:t>   텍스트</a:t>
            </a:r>
            <a:r>
              <a:rPr lang="en-US" altLang="ko-KR" sz="1400" dirty="0"/>
              <a:t>,</a:t>
            </a:r>
            <a:r>
              <a:rPr lang="ko-KR" altLang="en-US" sz="1400" dirty="0"/>
              <a:t> 이미지</a:t>
            </a:r>
            <a:r>
              <a:rPr lang="en-US" altLang="ko-KR" sz="1400" dirty="0"/>
              <a:t>,</a:t>
            </a:r>
            <a:r>
              <a:rPr lang="ko-KR" altLang="en-US" sz="1400" dirty="0"/>
              <a:t> 사운드</a:t>
            </a:r>
            <a:r>
              <a:rPr lang="en-US" altLang="ko-KR" sz="1400" dirty="0"/>
              <a:t>,</a:t>
            </a:r>
            <a:r>
              <a:rPr lang="ko-KR" altLang="en-US" sz="1400" dirty="0"/>
              <a:t> 동영상 포함</a:t>
            </a:r>
            <a:endParaRPr lang="en-US" altLang="ko-KR" sz="1400" dirty="0"/>
          </a:p>
          <a:p>
            <a:r>
              <a:rPr lang="en-US" altLang="ko-KR" sz="1400" dirty="0"/>
              <a:t>Hypertext</a:t>
            </a:r>
            <a:r>
              <a:rPr lang="ko-KR" altLang="en-US" sz="1400" dirty="0"/>
              <a:t>와 </a:t>
            </a:r>
            <a:r>
              <a:rPr lang="en-US" altLang="ko-KR" sz="1400" dirty="0" err="1"/>
              <a:t>HyperMedia</a:t>
            </a:r>
            <a:r>
              <a:rPr lang="ko-KR" altLang="en-US" sz="1400" dirty="0"/>
              <a:t>는 제품이 아니라 개념</a:t>
            </a:r>
            <a:endParaRPr lang="en-US" altLang="ko-KR" sz="1400" dirty="0"/>
          </a:p>
          <a:p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827494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DFDBBC0-82E2-EB46-A2A5-BBE8693984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7877" y="422954"/>
            <a:ext cx="8444364" cy="609600"/>
          </a:xfrm>
        </p:spPr>
        <p:txBody>
          <a:bodyPr>
            <a:normAutofit/>
          </a:bodyPr>
          <a:lstStyle/>
          <a:p>
            <a:pPr algn="l"/>
            <a:r>
              <a:rPr kumimoji="1" lang="en-US" altLang="ko-KR" sz="2000" dirty="0"/>
              <a:t>4</a:t>
            </a:r>
            <a:r>
              <a:rPr kumimoji="1" lang="en-US" altLang="ko-Kore-KR" sz="2000" dirty="0"/>
              <a:t>. </a:t>
            </a:r>
            <a:r>
              <a:rPr kumimoji="1" lang="ko-KR" altLang="en-US" sz="2000" dirty="0"/>
              <a:t>팀 </a:t>
            </a:r>
            <a:r>
              <a:rPr kumimoji="1" lang="ko-KR" altLang="en-US" sz="2000" dirty="0" err="1"/>
              <a:t>버너스리</a:t>
            </a:r>
            <a:r>
              <a:rPr kumimoji="1" lang="en-US" altLang="ko-KR" sz="2000" dirty="0"/>
              <a:t>(</a:t>
            </a:r>
            <a:r>
              <a:rPr kumimoji="1" lang="ko-KR" altLang="en-US" sz="2000" dirty="0"/>
              <a:t>영국 </a:t>
            </a:r>
            <a:r>
              <a:rPr kumimoji="1" lang="en-US" altLang="ko-Kore-KR" sz="2000" dirty="0"/>
              <a:t>Sir</a:t>
            </a:r>
            <a:r>
              <a:rPr kumimoji="1" lang="en-US" altLang="ko-KR" sz="2000" dirty="0"/>
              <a:t>.</a:t>
            </a:r>
            <a:r>
              <a:rPr kumimoji="1" lang="en-US" altLang="ko-Kore-KR" sz="2000" dirty="0"/>
              <a:t> Tim Berners-Lee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1955-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)</a:t>
            </a:r>
            <a:r>
              <a:rPr kumimoji="1" lang="ko-KR" altLang="en-US" sz="2000" dirty="0"/>
              <a:t>의</a:t>
            </a:r>
            <a:r>
              <a:rPr kumimoji="1" lang="en-US" altLang="ko-Kore-KR" sz="2000" dirty="0"/>
              <a:t> WWW</a:t>
            </a:r>
            <a:endParaRPr kumimoji="1" lang="ko-Kore-KR" altLang="en-US" sz="20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9C5499-AFE0-C24E-804F-5835B1CB5C85}"/>
              </a:ext>
            </a:extLst>
          </p:cNvPr>
          <p:cNvSpPr/>
          <p:nvPr/>
        </p:nvSpPr>
        <p:spPr>
          <a:xfrm>
            <a:off x="5409285" y="890860"/>
            <a:ext cx="5827922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 err="1">
                <a:latin typeface="+mn-ea"/>
              </a:rPr>
              <a:t>팀버너스</a:t>
            </a:r>
            <a:r>
              <a:rPr lang="ko-KR" altLang="en-US" sz="1400" dirty="0">
                <a:latin typeface="+mn-ea"/>
              </a:rPr>
              <a:t> 리 </a:t>
            </a:r>
            <a:r>
              <a:rPr lang="en-US" altLang="ko-KR" sz="1400" dirty="0">
                <a:latin typeface="+mn-ea"/>
              </a:rPr>
              <a:t>–</a:t>
            </a:r>
            <a:r>
              <a:rPr lang="ko-KR" altLang="en-US" sz="1400" dirty="0">
                <a:latin typeface="+mn-ea"/>
              </a:rPr>
              <a:t> 옥스퍼드 컴퓨터과학 교수</a:t>
            </a:r>
            <a:endParaRPr lang="en-US" altLang="ko-KR" sz="1400" dirty="0">
              <a:latin typeface="+mn-ea"/>
            </a:endParaRPr>
          </a:p>
          <a:p>
            <a:endParaRPr lang="en-US" altLang="ko-KR" sz="1400" dirty="0">
              <a:latin typeface="+mn-ea"/>
            </a:endParaRPr>
          </a:p>
          <a:p>
            <a:r>
              <a:rPr lang="en-US" altLang="ko-KR" sz="1400" dirty="0">
                <a:latin typeface="+mn-ea"/>
              </a:rPr>
              <a:t>1976</a:t>
            </a:r>
            <a:r>
              <a:rPr lang="ko-KR" altLang="en-US" sz="1400" dirty="0">
                <a:latin typeface="+mn-ea"/>
              </a:rPr>
              <a:t>년 옥스포드 </a:t>
            </a:r>
            <a:r>
              <a:rPr lang="en-US" altLang="ko-KR" sz="1400" dirty="0">
                <a:latin typeface="+mn-ea"/>
              </a:rPr>
              <a:t>Queen’s College</a:t>
            </a:r>
            <a:r>
              <a:rPr lang="ko-KR" altLang="en-US" sz="1400" dirty="0">
                <a:latin typeface="+mn-ea"/>
              </a:rPr>
              <a:t> 물리학 수석 졸업</a:t>
            </a:r>
            <a:endParaRPr lang="en-US" altLang="ko-KR" sz="1400" dirty="0">
              <a:latin typeface="+mn-ea"/>
            </a:endParaRPr>
          </a:p>
          <a:p>
            <a:r>
              <a:rPr lang="en-US" altLang="ko-KR" sz="1400" dirty="0">
                <a:latin typeface="+mn-ea"/>
              </a:rPr>
              <a:t>1980.6-12</a:t>
            </a:r>
            <a:r>
              <a:rPr lang="ko-KR" altLang="en-US" sz="1400" dirty="0">
                <a:latin typeface="+mn-ea"/>
              </a:rPr>
              <a:t> 유럽소립자물리학연구소</a:t>
            </a:r>
            <a:r>
              <a:rPr lang="en-US" altLang="ko-KR" sz="1400" dirty="0">
                <a:latin typeface="+mn-ea"/>
              </a:rPr>
              <a:t>(CERN)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6</a:t>
            </a:r>
            <a:r>
              <a:rPr lang="ko-KR" altLang="en-US" sz="1400" dirty="0">
                <a:latin typeface="+mn-ea"/>
              </a:rPr>
              <a:t>개월 근무 </a:t>
            </a:r>
            <a:r>
              <a:rPr lang="en-US" altLang="ko-KR" sz="1400" dirty="0">
                <a:latin typeface="+mn-ea"/>
              </a:rPr>
              <a:t>–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SW</a:t>
            </a:r>
            <a:r>
              <a:rPr lang="ko-KR" altLang="en-US" sz="1400" dirty="0">
                <a:latin typeface="+mn-ea"/>
              </a:rPr>
              <a:t>엔지니어</a:t>
            </a:r>
            <a:endParaRPr lang="en-US" altLang="ko-KR" sz="1400" dirty="0">
              <a:latin typeface="+mn-ea"/>
            </a:endParaRPr>
          </a:p>
          <a:p>
            <a:r>
              <a:rPr lang="ko-KR" altLang="en-US" sz="1400" dirty="0">
                <a:latin typeface="+mn-ea"/>
              </a:rPr>
              <a:t>               </a:t>
            </a:r>
            <a:r>
              <a:rPr lang="en-US" altLang="ko-KR" sz="1400" dirty="0">
                <a:latin typeface="+mn-ea"/>
              </a:rPr>
              <a:t>WWW </a:t>
            </a:r>
            <a:r>
              <a:rPr lang="ko-KR" altLang="en-US" sz="1400" dirty="0">
                <a:latin typeface="+mn-ea"/>
              </a:rPr>
              <a:t>개념의 기초가 된 </a:t>
            </a:r>
            <a:r>
              <a:rPr lang="ko-KR" altLang="en-US" sz="1400" dirty="0" err="1">
                <a:latin typeface="+mn-ea"/>
              </a:rPr>
              <a:t>인콰이어</a:t>
            </a:r>
            <a:r>
              <a:rPr lang="en-US" altLang="ko-KR" sz="1400" dirty="0">
                <a:latin typeface="+mn-ea"/>
              </a:rPr>
              <a:t>(Enquire)</a:t>
            </a:r>
            <a:r>
              <a:rPr lang="ko-KR" altLang="en-US" sz="1400" dirty="0" err="1">
                <a:latin typeface="+mn-ea"/>
              </a:rPr>
              <a:t>를</a:t>
            </a:r>
            <a:r>
              <a:rPr lang="ko-KR" altLang="en-US" sz="1400" dirty="0">
                <a:latin typeface="+mn-ea"/>
              </a:rPr>
              <a:t> 개발</a:t>
            </a:r>
            <a:endParaRPr lang="en-US" altLang="ko-KR" sz="1400" dirty="0">
              <a:latin typeface="+mn-ea"/>
            </a:endParaRPr>
          </a:p>
          <a:p>
            <a:r>
              <a:rPr lang="en-US" altLang="ko-KR" sz="1400" dirty="0">
                <a:latin typeface="+mn-ea"/>
              </a:rPr>
              <a:t>1989</a:t>
            </a:r>
            <a:r>
              <a:rPr lang="ko-KR" altLang="en-US" sz="1400" dirty="0">
                <a:latin typeface="+mn-ea"/>
              </a:rPr>
              <a:t>년 글로벌 하이퍼텍스트 프로젝트를 제안</a:t>
            </a:r>
            <a:r>
              <a:rPr lang="en-US" altLang="ko-KR" sz="1400" dirty="0">
                <a:latin typeface="+mn-ea"/>
              </a:rPr>
              <a:t> (WWW </a:t>
            </a:r>
            <a:r>
              <a:rPr lang="ko-KR" altLang="en-US" sz="1400" dirty="0">
                <a:latin typeface="+mn-ea"/>
              </a:rPr>
              <a:t>발명</a:t>
            </a:r>
            <a:r>
              <a:rPr lang="en-US" altLang="ko-KR" sz="1400" dirty="0">
                <a:latin typeface="+mn-ea"/>
              </a:rPr>
              <a:t>)</a:t>
            </a:r>
          </a:p>
          <a:p>
            <a:r>
              <a:rPr lang="en-US" altLang="ko-KR" sz="1400" dirty="0">
                <a:latin typeface="+mn-ea"/>
              </a:rPr>
              <a:t>1990</a:t>
            </a:r>
            <a:r>
              <a:rPr lang="ko-KR" altLang="en-US" sz="1400" dirty="0">
                <a:latin typeface="+mn-ea"/>
              </a:rPr>
              <a:t>년 최초의 하이퍼텍스트 브라우저와 편집기를 개발</a:t>
            </a:r>
            <a:endParaRPr lang="en-US" altLang="ko-KR" sz="1400" dirty="0">
              <a:latin typeface="+mn-ea"/>
            </a:endParaRPr>
          </a:p>
          <a:p>
            <a:r>
              <a:rPr lang="en-US" altLang="ko-KR" sz="1400" dirty="0">
                <a:latin typeface="+mn-ea"/>
              </a:rPr>
              <a:t>1991</a:t>
            </a:r>
            <a:r>
              <a:rPr lang="ko-KR" altLang="en-US" sz="1400" dirty="0">
                <a:latin typeface="+mn-ea"/>
              </a:rPr>
              <a:t>년 </a:t>
            </a:r>
            <a:r>
              <a:rPr lang="en-US" altLang="ko-KR" sz="1400" dirty="0">
                <a:latin typeface="+mn-ea"/>
              </a:rPr>
              <a:t>8</a:t>
            </a:r>
            <a:r>
              <a:rPr lang="ko-KR" altLang="en-US" sz="1400" dirty="0">
                <a:latin typeface="+mn-ea"/>
              </a:rPr>
              <a:t>월 </a:t>
            </a:r>
            <a:r>
              <a:rPr lang="en-US" altLang="ko-KR" sz="1400" dirty="0">
                <a:latin typeface="+mn-ea"/>
              </a:rPr>
              <a:t>6</a:t>
            </a:r>
            <a:r>
              <a:rPr lang="ko-KR" altLang="en-US" sz="1400" dirty="0">
                <a:latin typeface="+mn-ea"/>
              </a:rPr>
              <a:t>일 최초의 웹사이트가 만들어짐</a:t>
            </a:r>
            <a:r>
              <a:rPr lang="en-US" altLang="ko-KR" sz="1400" dirty="0">
                <a:latin typeface="+mn-ea"/>
              </a:rPr>
              <a:t>.</a:t>
            </a:r>
          </a:p>
          <a:p>
            <a:r>
              <a:rPr lang="en-US" altLang="ko-KR" sz="1400" dirty="0">
                <a:latin typeface="+mn-ea"/>
              </a:rPr>
              <a:t>1994</a:t>
            </a:r>
            <a:r>
              <a:rPr lang="ko-KR" altLang="en-US" sz="1400" dirty="0">
                <a:latin typeface="+mn-ea"/>
              </a:rPr>
              <a:t>년 </a:t>
            </a:r>
            <a:r>
              <a:rPr lang="en-US" altLang="ko-KR" sz="1400" dirty="0">
                <a:latin typeface="+mn-ea"/>
              </a:rPr>
              <a:t>W3C(World Wide Web Consortium)</a:t>
            </a:r>
            <a:r>
              <a:rPr lang="ko-KR" altLang="en-US" sz="1400" dirty="0" err="1">
                <a:latin typeface="+mn-ea"/>
              </a:rPr>
              <a:t>를</a:t>
            </a:r>
            <a:r>
              <a:rPr lang="ko-KR" altLang="en-US" sz="1400" dirty="0">
                <a:latin typeface="+mn-ea"/>
              </a:rPr>
              <a:t> 창립</a:t>
            </a:r>
            <a:endParaRPr lang="en-US" altLang="ko-KR" sz="1400" dirty="0">
              <a:latin typeface="+mn-ea"/>
            </a:endParaRPr>
          </a:p>
          <a:p>
            <a:r>
              <a:rPr lang="en-US" altLang="ko-KR" sz="1400" dirty="0">
                <a:latin typeface="+mn-ea"/>
              </a:rPr>
              <a:t>1997</a:t>
            </a:r>
            <a:r>
              <a:rPr lang="ko-KR" altLang="en-US" sz="1400" dirty="0">
                <a:latin typeface="+mn-ea"/>
              </a:rPr>
              <a:t>년 </a:t>
            </a:r>
            <a:r>
              <a:rPr lang="en-US" altLang="ko-KR" sz="1400" dirty="0">
                <a:latin typeface="+mn-ea"/>
              </a:rPr>
              <a:t>4</a:t>
            </a:r>
            <a:r>
              <a:rPr lang="ko-KR" altLang="en-US" sz="1400" dirty="0">
                <a:latin typeface="+mn-ea"/>
              </a:rPr>
              <a:t>등급 대영 제국 훈장</a:t>
            </a:r>
            <a:r>
              <a:rPr lang="en-US" altLang="ko-KR" sz="1400" dirty="0">
                <a:latin typeface="+mn-ea"/>
              </a:rPr>
              <a:t>(OBE)</a:t>
            </a:r>
            <a:r>
              <a:rPr lang="ko-KR" altLang="en-US" sz="1400" dirty="0">
                <a:latin typeface="+mn-ea"/>
              </a:rPr>
              <a:t>을 받음</a:t>
            </a:r>
            <a:endParaRPr lang="en-US" altLang="ko-KR" sz="1400" dirty="0">
              <a:latin typeface="+mn-ea"/>
            </a:endParaRPr>
          </a:p>
          <a:p>
            <a:r>
              <a:rPr lang="en-US" altLang="ko-KR" sz="1400" dirty="0">
                <a:latin typeface="+mn-ea"/>
              </a:rPr>
              <a:t>2002</a:t>
            </a:r>
            <a:r>
              <a:rPr lang="ko-KR" altLang="en-US" sz="1400" dirty="0">
                <a:latin typeface="+mn-ea"/>
              </a:rPr>
              <a:t>년 </a:t>
            </a:r>
            <a:r>
              <a:rPr lang="en-US" altLang="ko-KR" sz="1400" dirty="0">
                <a:latin typeface="+mn-ea"/>
              </a:rPr>
              <a:t>BBC '</a:t>
            </a:r>
            <a:r>
              <a:rPr lang="ko-KR" altLang="en-US" sz="1400" dirty="0">
                <a:latin typeface="+mn-ea"/>
              </a:rPr>
              <a:t>위대한 영국인 </a:t>
            </a:r>
            <a:r>
              <a:rPr lang="en-US" altLang="ko-KR" sz="1400" dirty="0">
                <a:latin typeface="+mn-ea"/>
              </a:rPr>
              <a:t>100(100 Greatest Britons)'</a:t>
            </a:r>
            <a:r>
              <a:rPr lang="ko-KR" altLang="en-US" sz="1400" dirty="0">
                <a:latin typeface="+mn-ea"/>
              </a:rPr>
              <a:t>에 선정됨</a:t>
            </a:r>
            <a:r>
              <a:rPr lang="en-US" altLang="ko-KR" sz="1400" dirty="0">
                <a:latin typeface="+mn-ea"/>
              </a:rPr>
              <a:t>.</a:t>
            </a:r>
          </a:p>
          <a:p>
            <a:r>
              <a:rPr lang="en-US" altLang="ko-KR" sz="1400" dirty="0">
                <a:latin typeface="+mn-ea"/>
              </a:rPr>
              <a:t>2004</a:t>
            </a:r>
            <a:r>
              <a:rPr lang="ko-KR" altLang="en-US" sz="1400" dirty="0">
                <a:latin typeface="+mn-ea"/>
              </a:rPr>
              <a:t>년 </a:t>
            </a:r>
            <a:r>
              <a:rPr lang="en-US" altLang="ko-KR" sz="1400" dirty="0">
                <a:latin typeface="+mn-ea"/>
              </a:rPr>
              <a:t>6</a:t>
            </a:r>
            <a:r>
              <a:rPr lang="ko-KR" altLang="en-US" sz="1400" dirty="0">
                <a:latin typeface="+mn-ea"/>
              </a:rPr>
              <a:t>월 </a:t>
            </a:r>
            <a:r>
              <a:rPr lang="en-US" altLang="ko-KR" sz="1400" dirty="0">
                <a:latin typeface="+mn-ea"/>
              </a:rPr>
              <a:t>15</a:t>
            </a:r>
            <a:r>
              <a:rPr lang="ko-KR" altLang="en-US" sz="1400" dirty="0">
                <a:latin typeface="+mn-ea"/>
              </a:rPr>
              <a:t>일 밀레니엄 테크놀로지 상의 첫 수상자</a:t>
            </a:r>
            <a:endParaRPr lang="en-US" altLang="ko-KR" sz="1400" dirty="0">
              <a:latin typeface="+mn-ea"/>
            </a:endParaRPr>
          </a:p>
          <a:p>
            <a:r>
              <a:rPr lang="en-US" altLang="ko-KR" sz="1400" dirty="0">
                <a:latin typeface="+mn-ea"/>
              </a:rPr>
              <a:t>2004</a:t>
            </a:r>
            <a:r>
              <a:rPr lang="ko-KR" altLang="en-US" sz="1400" dirty="0">
                <a:latin typeface="+mn-ea"/>
              </a:rPr>
              <a:t>년 </a:t>
            </a:r>
            <a:r>
              <a:rPr lang="en-US" altLang="ko-KR" sz="1400" dirty="0">
                <a:latin typeface="+mn-ea"/>
              </a:rPr>
              <a:t>2</a:t>
            </a:r>
            <a:r>
              <a:rPr lang="ko-KR" altLang="en-US" sz="1400" dirty="0">
                <a:latin typeface="+mn-ea"/>
              </a:rPr>
              <a:t>등급 대영 제국 훈장</a:t>
            </a:r>
            <a:r>
              <a:rPr lang="en-US" altLang="ko-KR" sz="1400" dirty="0">
                <a:latin typeface="+mn-ea"/>
              </a:rPr>
              <a:t>(KBE, </a:t>
            </a:r>
            <a:r>
              <a:rPr lang="ko-KR" altLang="en-US" sz="1400" dirty="0" err="1">
                <a:latin typeface="+mn-ea"/>
              </a:rPr>
              <a:t>작위급</a:t>
            </a:r>
            <a:r>
              <a:rPr lang="ko-KR" altLang="en-US" sz="1400" dirty="0">
                <a:latin typeface="+mn-ea"/>
              </a:rPr>
              <a:t> 훈장</a:t>
            </a:r>
            <a:r>
              <a:rPr lang="en-US" altLang="ko-KR" sz="1400" dirty="0">
                <a:latin typeface="+mn-ea"/>
              </a:rPr>
              <a:t>)</a:t>
            </a:r>
            <a:r>
              <a:rPr lang="ko-KR" altLang="en-US" sz="1400" dirty="0">
                <a:latin typeface="+mn-ea"/>
              </a:rPr>
              <a:t>을 받음</a:t>
            </a:r>
            <a:endParaRPr lang="en-US" altLang="ko-KR" sz="1400" dirty="0">
              <a:latin typeface="+mn-ea"/>
            </a:endParaRPr>
          </a:p>
          <a:p>
            <a:r>
              <a:rPr lang="en-US" altLang="ko-KR" sz="1400" dirty="0">
                <a:latin typeface="+mn-ea"/>
              </a:rPr>
              <a:t>2007</a:t>
            </a:r>
            <a:r>
              <a:rPr lang="ko-KR" altLang="en-US" sz="1400" dirty="0">
                <a:latin typeface="+mn-ea"/>
              </a:rPr>
              <a:t>년 </a:t>
            </a:r>
            <a:r>
              <a:rPr lang="ko-KR" altLang="en-US" sz="1400" dirty="0" err="1">
                <a:latin typeface="+mn-ea"/>
              </a:rPr>
              <a:t>메리트</a:t>
            </a:r>
            <a:r>
              <a:rPr lang="ko-KR" altLang="en-US" sz="1400" dirty="0">
                <a:latin typeface="+mn-ea"/>
              </a:rPr>
              <a:t> 훈장</a:t>
            </a:r>
            <a:r>
              <a:rPr lang="en-US" altLang="ko-KR" sz="1400" dirty="0">
                <a:latin typeface="+mn-ea"/>
              </a:rPr>
              <a:t>(OM)</a:t>
            </a:r>
            <a:r>
              <a:rPr lang="ko-KR" altLang="en-US" sz="1400" dirty="0">
                <a:latin typeface="+mn-ea"/>
              </a:rPr>
              <a:t>을 받음</a:t>
            </a:r>
            <a:endParaRPr lang="en-US" altLang="ko-KR" sz="1400" dirty="0">
              <a:latin typeface="+mn-ea"/>
            </a:endParaRPr>
          </a:p>
          <a:p>
            <a:r>
              <a:rPr lang="en-US" altLang="ko-KR" sz="1400" dirty="0">
                <a:latin typeface="+mn-ea"/>
              </a:rPr>
              <a:t>2016</a:t>
            </a:r>
            <a:r>
              <a:rPr lang="ko-KR" altLang="en-US" sz="1400" dirty="0">
                <a:latin typeface="+mn-ea"/>
              </a:rPr>
              <a:t>년 </a:t>
            </a:r>
            <a:r>
              <a:rPr lang="ko-KR" altLang="en-US" sz="1400" dirty="0" err="1">
                <a:latin typeface="+mn-ea"/>
              </a:rPr>
              <a:t>튜링상을</a:t>
            </a:r>
            <a:r>
              <a:rPr lang="ko-KR" altLang="en-US" sz="1400" dirty="0">
                <a:latin typeface="+mn-ea"/>
              </a:rPr>
              <a:t> 받음</a:t>
            </a:r>
            <a:r>
              <a:rPr lang="en-US" altLang="ko-KR" sz="1400" dirty="0">
                <a:latin typeface="+mn-ea"/>
              </a:rPr>
              <a:t>.</a:t>
            </a:r>
          </a:p>
          <a:p>
            <a:endParaRPr lang="en-US" altLang="ko-KR" sz="1400" dirty="0">
              <a:latin typeface="+mn-ea"/>
            </a:endParaRPr>
          </a:p>
          <a:p>
            <a:r>
              <a:rPr lang="en-US" altLang="ko-KR" sz="1400" b="1" dirty="0">
                <a:latin typeface="+mn-ea"/>
              </a:rPr>
              <a:t>WWW</a:t>
            </a:r>
            <a:r>
              <a:rPr lang="en-US" altLang="ko-KR" sz="1400" dirty="0">
                <a:latin typeface="+mn-ea"/>
              </a:rPr>
              <a:t> = World Wide Web (W3)</a:t>
            </a:r>
          </a:p>
          <a:p>
            <a:endParaRPr lang="en-US" altLang="ko-KR" sz="1400" dirty="0">
              <a:latin typeface="+mn-ea"/>
            </a:endParaRPr>
          </a:p>
          <a:p>
            <a:r>
              <a:rPr lang="ko-KR" altLang="en-US" sz="1400" dirty="0">
                <a:latin typeface="+mn-ea"/>
              </a:rPr>
              <a:t>최초의 웹사이트</a:t>
            </a:r>
            <a:endParaRPr lang="en-US" altLang="ko-KR" sz="1400" dirty="0">
              <a:latin typeface="+mn-ea"/>
            </a:endParaRPr>
          </a:p>
          <a:p>
            <a:r>
              <a:rPr lang="ko-KR" altLang="en-US" sz="1400" dirty="0">
                <a:latin typeface="+mn-ea"/>
              </a:rPr>
              <a:t>  </a:t>
            </a:r>
            <a:r>
              <a:rPr lang="en-US" altLang="ko-KR" sz="1400" dirty="0">
                <a:latin typeface="+mn-ea"/>
                <a:hlinkClick r:id="rId2"/>
              </a:rPr>
              <a:t>http://info.cern.ch/hypertext/WWW/TheProject.html</a:t>
            </a:r>
            <a:endParaRPr lang="en-US" altLang="ko-KR" sz="1400" dirty="0">
              <a:latin typeface="+mn-ea"/>
            </a:endParaRPr>
          </a:p>
          <a:p>
            <a:endParaRPr lang="en-US" altLang="ko-KR" sz="1400" dirty="0">
              <a:latin typeface="+mn-ea"/>
            </a:endParaRPr>
          </a:p>
          <a:p>
            <a:endParaRPr lang="en-US" altLang="ko-KR" sz="1400" dirty="0">
              <a:latin typeface="+mn-ea"/>
            </a:endParaRPr>
          </a:p>
        </p:txBody>
      </p:sp>
      <p:pic>
        <p:nvPicPr>
          <p:cNvPr id="4098" name="Picture 2" descr="팀 버너스리 (2014년)">
            <a:extLst>
              <a:ext uri="{FF2B5EF4-FFF2-40B4-BE49-F238E27FC236}">
                <a16:creationId xmlns:a16="http://schemas.microsoft.com/office/drawing/2014/main" id="{512DFF7B-5844-D940-87A0-A573C8DED3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758" y="967978"/>
            <a:ext cx="3429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581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DFDBBC0-82E2-EB46-A2A5-BBE8693984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7877" y="422954"/>
            <a:ext cx="8444364" cy="609600"/>
          </a:xfrm>
        </p:spPr>
        <p:txBody>
          <a:bodyPr>
            <a:normAutofit/>
          </a:bodyPr>
          <a:lstStyle/>
          <a:p>
            <a:pPr algn="l"/>
            <a:r>
              <a:rPr kumimoji="1" lang="en-US" altLang="ko-Kore-KR" sz="2000" dirty="0"/>
              <a:t>5. </a:t>
            </a:r>
            <a:r>
              <a:rPr kumimoji="1" lang="en-US" altLang="ko-Kore-KR" sz="2000" dirty="0" err="1"/>
              <a:t>HyperText</a:t>
            </a:r>
            <a:r>
              <a:rPr kumimoji="1" lang="en-US" altLang="ko-Kore-KR" sz="2000" dirty="0"/>
              <a:t> ?</a:t>
            </a:r>
            <a:r>
              <a:rPr kumimoji="1" lang="ko-KR" altLang="en-US" sz="2000" dirty="0"/>
              <a:t>   </a:t>
            </a:r>
            <a:r>
              <a:rPr kumimoji="1" lang="en-US" altLang="ko-KR" sz="2000" dirty="0"/>
              <a:t>WWW ?</a:t>
            </a:r>
            <a:endParaRPr kumimoji="1" lang="ko-Kore-KR" altLang="en-US" sz="20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CD9C5499-AFE0-C24E-804F-5835B1CB5C85}"/>
              </a:ext>
            </a:extLst>
          </p:cNvPr>
          <p:cNvSpPr/>
          <p:nvPr/>
        </p:nvSpPr>
        <p:spPr>
          <a:xfrm>
            <a:off x="1411741" y="1032554"/>
            <a:ext cx="10138001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 err="1">
                <a:latin typeface="+mn-ea"/>
              </a:rPr>
              <a:t>HyperText</a:t>
            </a:r>
            <a:r>
              <a:rPr lang="en-US" altLang="ko-KR" sz="1600" dirty="0">
                <a:latin typeface="+mn-ea"/>
              </a:rPr>
              <a:t> = Hyper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뛰어넘는</a:t>
            </a:r>
            <a:r>
              <a:rPr lang="en-US" altLang="ko-KR" sz="1600" dirty="0">
                <a:latin typeface="+mn-ea"/>
              </a:rPr>
              <a:t>) + Text (</a:t>
            </a:r>
            <a:r>
              <a:rPr lang="ko-KR" altLang="en-US" sz="1600" dirty="0">
                <a:latin typeface="+mn-ea"/>
              </a:rPr>
              <a:t>텍스트</a:t>
            </a:r>
            <a:r>
              <a:rPr lang="en-US" altLang="ko-KR" sz="1600" dirty="0">
                <a:latin typeface="+mn-ea"/>
              </a:rPr>
              <a:t>)</a:t>
            </a:r>
          </a:p>
          <a:p>
            <a:endParaRPr lang="en-US" altLang="ko-KR" sz="1600" dirty="0">
              <a:latin typeface="+mn-ea"/>
            </a:endParaRPr>
          </a:p>
          <a:p>
            <a:endParaRPr lang="en-US" altLang="ko-KR" sz="1600" dirty="0">
              <a:latin typeface="+mn-ea"/>
            </a:endParaRPr>
          </a:p>
          <a:p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       </a:t>
            </a:r>
            <a:r>
              <a:rPr lang="en-US" altLang="ko-KR" sz="1600" b="1" dirty="0">
                <a:latin typeface="+mn-ea"/>
              </a:rPr>
              <a:t>Text</a:t>
            </a:r>
            <a:r>
              <a:rPr lang="en-US" altLang="ko-KR" sz="1600" dirty="0">
                <a:latin typeface="+mn-ea"/>
              </a:rPr>
              <a:t> : </a:t>
            </a:r>
            <a:r>
              <a:rPr lang="ko-KR" altLang="en-US" sz="1600" b="1" dirty="0">
                <a:latin typeface="+mn-ea"/>
              </a:rPr>
              <a:t>텍스트</a:t>
            </a:r>
            <a:r>
              <a:rPr lang="en-US" altLang="ko-KR" sz="1600" dirty="0">
                <a:latin typeface="+mn-ea"/>
              </a:rPr>
              <a:t>;</a:t>
            </a:r>
            <a:r>
              <a:rPr lang="ko-KR" altLang="en-US" sz="1600" dirty="0">
                <a:latin typeface="+mn-ea"/>
              </a:rPr>
              <a:t> 글</a:t>
            </a:r>
            <a:r>
              <a:rPr lang="en-US" altLang="ko-KR" sz="1600" dirty="0">
                <a:latin typeface="+mn-ea"/>
              </a:rPr>
              <a:t>,</a:t>
            </a:r>
            <a:r>
              <a:rPr lang="ko-KR" altLang="en-US" sz="1600" dirty="0">
                <a:latin typeface="+mn-ea"/>
              </a:rPr>
              <a:t> 문서</a:t>
            </a:r>
            <a:r>
              <a:rPr lang="en-US" altLang="ko-KR" sz="1600" dirty="0">
                <a:latin typeface="+mn-ea"/>
              </a:rPr>
              <a:t>,</a:t>
            </a:r>
            <a:r>
              <a:rPr lang="ko-KR" altLang="en-US" sz="1600" dirty="0">
                <a:latin typeface="+mn-ea"/>
              </a:rPr>
              <a:t> 본문</a:t>
            </a:r>
            <a:r>
              <a:rPr lang="en-US" altLang="ko-KR" sz="1600" dirty="0">
                <a:latin typeface="+mn-ea"/>
              </a:rPr>
              <a:t>,</a:t>
            </a:r>
            <a:r>
              <a:rPr lang="ko-KR" altLang="en-US" sz="1600" dirty="0">
                <a:latin typeface="+mn-ea"/>
              </a:rPr>
              <a:t> 원문</a:t>
            </a:r>
            <a:r>
              <a:rPr lang="en-US" altLang="ko-KR" sz="1600" dirty="0">
                <a:latin typeface="+mn-ea"/>
              </a:rPr>
              <a:t>,</a:t>
            </a:r>
            <a:r>
              <a:rPr lang="ko-KR" altLang="en-US" sz="1600" dirty="0">
                <a:latin typeface="+mn-ea"/>
              </a:rPr>
              <a:t> 책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교과서</a:t>
            </a:r>
            <a:endParaRPr lang="en-US" altLang="ko-KR" sz="1600" dirty="0">
              <a:latin typeface="+mn-ea"/>
            </a:endParaRPr>
          </a:p>
          <a:p>
            <a:endParaRPr lang="en-US" altLang="ko-KR" sz="1600" dirty="0">
              <a:latin typeface="+mn-ea"/>
            </a:endParaRPr>
          </a:p>
          <a:p>
            <a:r>
              <a:rPr lang="ko-KR" altLang="en-US" sz="1600" b="1" dirty="0">
                <a:latin typeface="+mn-ea"/>
              </a:rPr>
              <a:t>      </a:t>
            </a:r>
            <a:r>
              <a:rPr lang="en-US" altLang="ko-KR" sz="1600" b="1" dirty="0">
                <a:latin typeface="+mn-ea"/>
              </a:rPr>
              <a:t>hyper</a:t>
            </a:r>
            <a:r>
              <a:rPr lang="en-US" altLang="ko-KR" sz="1600" dirty="0">
                <a:latin typeface="+mn-ea"/>
              </a:rPr>
              <a:t> : </a:t>
            </a:r>
            <a:r>
              <a:rPr lang="ko-KR" altLang="en-US" sz="1600" b="1" dirty="0">
                <a:latin typeface="+mn-ea"/>
              </a:rPr>
              <a:t>뛰어넘는</a:t>
            </a:r>
            <a:r>
              <a:rPr lang="en-US" altLang="ko-KR" sz="1600" dirty="0">
                <a:latin typeface="+mn-ea"/>
              </a:rPr>
              <a:t>,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b="1" dirty="0">
                <a:latin typeface="+mn-ea"/>
              </a:rPr>
              <a:t>초</a:t>
            </a:r>
            <a:r>
              <a:rPr lang="en-US" altLang="ko-KR" sz="1600" dirty="0">
                <a:solidFill>
                  <a:prstClr val="black"/>
                </a:solidFill>
                <a:latin typeface="맑은 고딕" panose="020B0503020000020004" pitchFamily="34" charset="-127"/>
              </a:rPr>
              <a:t>(</a:t>
            </a:r>
            <a:r>
              <a:rPr lang="ko-KR" altLang="en-US" sz="1600" b="1" dirty="0" err="1">
                <a:solidFill>
                  <a:prstClr val="black"/>
                </a:solidFill>
              </a:rPr>
              <a:t>超</a:t>
            </a:r>
            <a:r>
              <a:rPr lang="en-US" altLang="ko-KR" sz="1600" dirty="0">
                <a:solidFill>
                  <a:prstClr val="black"/>
                </a:solidFill>
              </a:rPr>
              <a:t>)</a:t>
            </a:r>
            <a:r>
              <a:rPr lang="ko-KR" altLang="en-US" sz="1600" dirty="0" err="1">
                <a:latin typeface="+mn-ea"/>
              </a:rPr>
              <a:t>월하는</a:t>
            </a:r>
            <a:endParaRPr lang="en-US" altLang="ko-KR" sz="1600" dirty="0">
              <a:latin typeface="+mn-ea"/>
            </a:endParaRPr>
          </a:p>
          <a:p>
            <a:r>
              <a:rPr lang="en-US" altLang="ko-KR" sz="1600" dirty="0">
                <a:latin typeface="+mn-ea"/>
              </a:rPr>
              <a:t>       </a:t>
            </a:r>
            <a:r>
              <a:rPr lang="ko-KR" altLang="en-US" sz="1600" dirty="0">
                <a:latin typeface="+mn-ea"/>
              </a:rPr>
              <a:t>       </a:t>
            </a:r>
            <a:r>
              <a:rPr lang="en-US" altLang="ko-KR" sz="1600" dirty="0">
                <a:latin typeface="+mn-ea"/>
              </a:rPr>
              <a:t>   </a:t>
            </a:r>
            <a:r>
              <a:rPr lang="en" altLang="ko-Kore-KR" sz="1600" dirty="0"/>
              <a:t>Infra &lt; sub &lt; hypo &lt; ultra &lt; super &lt; </a:t>
            </a:r>
            <a:r>
              <a:rPr lang="en" altLang="ko-Kore-KR" sz="1600" b="1" dirty="0"/>
              <a:t>hyper</a:t>
            </a:r>
            <a:endParaRPr lang="ko-Kore-KR" altLang="en-US" sz="1600" b="1" dirty="0"/>
          </a:p>
          <a:p>
            <a:endParaRPr lang="en-US" altLang="ko-KR" sz="1600" dirty="0">
              <a:latin typeface="+mn-ea"/>
            </a:endParaRPr>
          </a:p>
          <a:p>
            <a:r>
              <a:rPr lang="en-US" altLang="ko-KR" sz="1600" dirty="0">
                <a:latin typeface="+mn-ea"/>
              </a:rPr>
              <a:t>                </a:t>
            </a:r>
            <a:r>
              <a:rPr lang="en-US" altLang="ko-KR" sz="1600" dirty="0">
                <a:latin typeface="+mn-ea"/>
                <a:sym typeface="Wingdings" pitchFamily="2" charset="2"/>
              </a:rPr>
              <a:t> </a:t>
            </a:r>
            <a:r>
              <a:rPr lang="ko-KR" altLang="en-US" sz="1600" dirty="0">
                <a:latin typeface="+mn-ea"/>
                <a:sym typeface="Wingdings" pitchFamily="2" charset="2"/>
              </a:rPr>
              <a:t>텍스트를 뛰어넘는 텍스트</a:t>
            </a:r>
            <a:endParaRPr lang="en-US" altLang="ko-KR" sz="1600" dirty="0">
              <a:latin typeface="+mn-ea"/>
              <a:sym typeface="Wingdings" pitchFamily="2" charset="2"/>
            </a:endParaRPr>
          </a:p>
          <a:p>
            <a:r>
              <a:rPr lang="ko-KR" altLang="en-US" sz="1600" dirty="0">
                <a:latin typeface="+mn-ea"/>
                <a:sym typeface="Wingdings" pitchFamily="2" charset="2"/>
              </a:rPr>
              <a:t>                </a:t>
            </a:r>
            <a:r>
              <a:rPr lang="en-US" altLang="ko-KR" sz="1600" dirty="0">
                <a:latin typeface="+mn-ea"/>
                <a:sym typeface="Wingdings" pitchFamily="2" charset="2"/>
              </a:rPr>
              <a:t> </a:t>
            </a:r>
            <a:r>
              <a:rPr lang="ko-KR" altLang="en-US" sz="1600" dirty="0">
                <a:latin typeface="+mn-ea"/>
                <a:sym typeface="Wingdings" pitchFamily="2" charset="2"/>
              </a:rPr>
              <a:t>우리가 생각하는 것처럼 텍스트를 연결하는 텍스트</a:t>
            </a:r>
            <a:endParaRPr lang="en-US" altLang="ko-KR" sz="1600" dirty="0">
              <a:latin typeface="+mn-ea"/>
            </a:endParaRPr>
          </a:p>
          <a:p>
            <a:endParaRPr lang="en-US" altLang="ko-KR" sz="1600" dirty="0">
              <a:latin typeface="+mn-ea"/>
            </a:endParaRPr>
          </a:p>
          <a:p>
            <a:endParaRPr lang="en-US" altLang="ko-KR" sz="1600" dirty="0">
              <a:latin typeface="+mn-ea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311D4E5C-C086-014A-AE70-FA8293045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6390" y="3837399"/>
            <a:ext cx="4290675" cy="241363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1FE16E2-811A-B744-90BF-0871029A1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329" y="3837399"/>
            <a:ext cx="4290676" cy="2413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597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BDFDBBC0-82E2-EB46-A2A5-BBE8693984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7877" y="422954"/>
            <a:ext cx="8444364" cy="609600"/>
          </a:xfrm>
        </p:spPr>
        <p:txBody>
          <a:bodyPr>
            <a:normAutofit/>
          </a:bodyPr>
          <a:lstStyle/>
          <a:p>
            <a:pPr algn="l"/>
            <a:r>
              <a:rPr kumimoji="1" lang="en-US" altLang="ko-Kore-KR" sz="2000" dirty="0"/>
              <a:t>6. </a:t>
            </a:r>
            <a:r>
              <a:rPr kumimoji="1" lang="ko-KR" altLang="en-US" sz="2000" dirty="0"/>
              <a:t>결론</a:t>
            </a:r>
            <a:endParaRPr kumimoji="1" lang="ko-Kore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70448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4709</TotalTime>
  <Words>776</Words>
  <Application>Microsoft Macintosh PowerPoint</Application>
  <PresentationFormat>와이드스크린</PresentationFormat>
  <Paragraphs>82</Paragraphs>
  <Slides>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one</dc:creator>
  <cp:lastModifiedBy>one</cp:lastModifiedBy>
  <cp:revision>136</cp:revision>
  <dcterms:created xsi:type="dcterms:W3CDTF">2021-05-12T04:58:56Z</dcterms:created>
  <dcterms:modified xsi:type="dcterms:W3CDTF">2021-05-27T06:14:09Z</dcterms:modified>
</cp:coreProperties>
</file>

<file path=docProps/thumbnail.jpeg>
</file>